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313" r:id="rId4"/>
    <p:sldId id="298" r:id="rId5"/>
    <p:sldId id="333" r:id="rId6"/>
    <p:sldId id="334" r:id="rId7"/>
    <p:sldId id="335" r:id="rId8"/>
    <p:sldId id="336" r:id="rId9"/>
    <p:sldId id="337" r:id="rId10"/>
    <p:sldId id="311" r:id="rId11"/>
    <p:sldId id="328" r:id="rId12"/>
    <p:sldId id="326" r:id="rId13"/>
    <p:sldId id="316" r:id="rId14"/>
    <p:sldId id="341" r:id="rId15"/>
    <p:sldId id="361" r:id="rId16"/>
    <p:sldId id="308" r:id="rId17"/>
    <p:sldId id="349" r:id="rId18"/>
    <p:sldId id="350" r:id="rId19"/>
    <p:sldId id="319" r:id="rId20"/>
    <p:sldId id="322" r:id="rId21"/>
    <p:sldId id="345" r:id="rId22"/>
    <p:sldId id="351" r:id="rId23"/>
    <p:sldId id="331" r:id="rId24"/>
    <p:sldId id="274" r:id="rId25"/>
    <p:sldId id="278" r:id="rId26"/>
    <p:sldId id="344" r:id="rId27"/>
    <p:sldId id="346" r:id="rId28"/>
    <p:sldId id="359" r:id="rId29"/>
    <p:sldId id="357" r:id="rId30"/>
    <p:sldId id="358" r:id="rId31"/>
    <p:sldId id="355" r:id="rId32"/>
    <p:sldId id="352" r:id="rId33"/>
    <p:sldId id="354" r:id="rId34"/>
    <p:sldId id="347" r:id="rId35"/>
    <p:sldId id="362" r:id="rId36"/>
    <p:sldId id="363" r:id="rId37"/>
    <p:sldId id="365" r:id="rId38"/>
    <p:sldId id="366" r:id="rId3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E52AC63E-8EBB-4010-8E43-9077DE2A9354}">
          <p14:sldIdLst>
            <p14:sldId id="256"/>
            <p14:sldId id="297"/>
            <p14:sldId id="313"/>
            <p14:sldId id="298"/>
            <p14:sldId id="333"/>
            <p14:sldId id="334"/>
            <p14:sldId id="335"/>
            <p14:sldId id="336"/>
            <p14:sldId id="337"/>
            <p14:sldId id="311"/>
            <p14:sldId id="328"/>
            <p14:sldId id="326"/>
            <p14:sldId id="316"/>
            <p14:sldId id="341"/>
            <p14:sldId id="361"/>
            <p14:sldId id="308"/>
            <p14:sldId id="349"/>
            <p14:sldId id="350"/>
            <p14:sldId id="319"/>
            <p14:sldId id="322"/>
            <p14:sldId id="345"/>
            <p14:sldId id="351"/>
            <p14:sldId id="331"/>
            <p14:sldId id="274"/>
            <p14:sldId id="278"/>
            <p14:sldId id="344"/>
            <p14:sldId id="346"/>
            <p14:sldId id="359"/>
            <p14:sldId id="357"/>
            <p14:sldId id="358"/>
            <p14:sldId id="355"/>
            <p14:sldId id="352"/>
            <p14:sldId id="354"/>
            <p14:sldId id="347"/>
            <p14:sldId id="362"/>
            <p14:sldId id="363"/>
            <p14:sldId id="365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 Mária" initials="VM" lastIdx="1" clrIdx="0">
    <p:extLst>
      <p:ext uri="{19B8F6BF-5375-455C-9EA6-DF929625EA0E}">
        <p15:presenceInfo xmlns:p15="http://schemas.microsoft.com/office/powerpoint/2012/main" userId="S::vas.maria@cloud.kre.hu::e911d6ea-29ac-4acf-b681-e2d46350a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D8"/>
    <a:srgbClr val="336600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8" autoAdjust="0"/>
    <p:restoredTop sz="95103" autoAdjust="0"/>
  </p:normalViewPr>
  <p:slideViewPr>
    <p:cSldViewPr>
      <p:cViewPr varScale="1">
        <p:scale>
          <a:sx n="79" d="100"/>
          <a:sy n="79" d="100"/>
        </p:scale>
        <p:origin x="19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6E980-DB11-467C-8C8F-2F3FBB3C9FE6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0E941FB-5C6F-464E-9276-0F8C76D07617}">
      <dgm:prSet/>
      <dgm:spPr/>
      <dgm:t>
        <a:bodyPr/>
        <a:lstStyle/>
        <a:p>
          <a:r>
            <a:rPr lang="hu-HU" b="1" dirty="0"/>
            <a:t>Minden dokumentum feltöltése esetén először ki kell választani a dokumentum típusát. A jelenleg előzetesen létrehozott „dokumentum típus” kategóriák közül a </a:t>
          </a:r>
          <a:r>
            <a:rPr lang="hu-HU" b="1" dirty="0" err="1"/>
            <a:t>a</a:t>
          </a:r>
          <a:r>
            <a:rPr lang="hu-HU" b="1" dirty="0"/>
            <a:t> Károli Junior Akadémia részvételéről szóló igazolás feltöltésére a „dokumentum” kategória alkalmas, melyet ki kell választani.</a:t>
          </a:r>
          <a:endParaRPr lang="en-US" dirty="0"/>
        </a:p>
      </dgm:t>
    </dgm:pt>
    <dgm:pt modelId="{FE0A0C9B-17AE-40E3-AEDD-3ABB16246F37}" type="parTrans" cxnId="{F3CEB9C5-13EA-4D78-85E3-E88737E0B79D}">
      <dgm:prSet/>
      <dgm:spPr/>
      <dgm:t>
        <a:bodyPr/>
        <a:lstStyle/>
        <a:p>
          <a:endParaRPr lang="en-US"/>
        </a:p>
      </dgm:t>
    </dgm:pt>
    <dgm:pt modelId="{5B7B6287-E1D2-4D5E-B074-D0F1FD49A682}" type="sibTrans" cxnId="{F3CEB9C5-13EA-4D78-85E3-E88737E0B79D}">
      <dgm:prSet/>
      <dgm:spPr/>
      <dgm:t>
        <a:bodyPr/>
        <a:lstStyle/>
        <a:p>
          <a:endParaRPr lang="en-US"/>
        </a:p>
      </dgm:t>
    </dgm:pt>
    <dgm:pt modelId="{3FA6EA90-72CF-4579-BEBF-19D3EC03B2F5}">
      <dgm:prSet/>
      <dgm:spPr/>
      <dgm:t>
        <a:bodyPr/>
        <a:lstStyle/>
        <a:p>
          <a:r>
            <a:rPr lang="hu-HU" b="1"/>
            <a:t>A „dokumentum leírása” egy szabadszöveges mező, melyben a jelentkezőnek kell rögzítenie a dokumentum nevét pl.: „Károli Junior Akadémia igazolása”</a:t>
          </a:r>
          <a:endParaRPr lang="en-US"/>
        </a:p>
      </dgm:t>
    </dgm:pt>
    <dgm:pt modelId="{A36945DB-EB36-403B-9C43-06BF7EB052FF}" type="parTrans" cxnId="{8694ABB9-4BBB-48C2-8C25-ABF9131F9531}">
      <dgm:prSet/>
      <dgm:spPr/>
      <dgm:t>
        <a:bodyPr/>
        <a:lstStyle/>
        <a:p>
          <a:endParaRPr lang="en-US"/>
        </a:p>
      </dgm:t>
    </dgm:pt>
    <dgm:pt modelId="{2EF53E26-13B4-4BA2-BCE2-100766FBEDA0}" type="sibTrans" cxnId="{8694ABB9-4BBB-48C2-8C25-ABF9131F9531}">
      <dgm:prSet/>
      <dgm:spPr/>
      <dgm:t>
        <a:bodyPr/>
        <a:lstStyle/>
        <a:p>
          <a:endParaRPr lang="en-US"/>
        </a:p>
      </dgm:t>
    </dgm:pt>
    <dgm:pt modelId="{8C5F4393-62A8-41C4-9714-9DFF46454D72}" type="pres">
      <dgm:prSet presAssocID="{9136E980-DB11-467C-8C8F-2F3FBB3C9F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F0557A-82FC-43D7-AE1D-DBE72F656FF8}" type="pres">
      <dgm:prSet presAssocID="{80E941FB-5C6F-464E-9276-0F8C76D07617}" presName="hierRoot1" presStyleCnt="0"/>
      <dgm:spPr/>
    </dgm:pt>
    <dgm:pt modelId="{BF8FB7F3-CE29-4082-8257-56D8268F1B47}" type="pres">
      <dgm:prSet presAssocID="{80E941FB-5C6F-464E-9276-0F8C76D07617}" presName="composite" presStyleCnt="0"/>
      <dgm:spPr/>
    </dgm:pt>
    <dgm:pt modelId="{2E11444B-290C-4FD3-BC25-ADD7824159F6}" type="pres">
      <dgm:prSet presAssocID="{80E941FB-5C6F-464E-9276-0F8C76D07617}" presName="background" presStyleLbl="node0" presStyleIdx="0" presStyleCnt="2"/>
      <dgm:spPr/>
    </dgm:pt>
    <dgm:pt modelId="{7EE1EED0-B0C7-428E-BDD2-06C08BEBF96E}" type="pres">
      <dgm:prSet presAssocID="{80E941FB-5C6F-464E-9276-0F8C76D07617}" presName="text" presStyleLbl="fgAcc0" presStyleIdx="0" presStyleCnt="2" custScaleY="171180">
        <dgm:presLayoutVars>
          <dgm:chPref val="3"/>
        </dgm:presLayoutVars>
      </dgm:prSet>
      <dgm:spPr/>
    </dgm:pt>
    <dgm:pt modelId="{04480068-56A6-401D-82C4-722EF4D8C2D4}" type="pres">
      <dgm:prSet presAssocID="{80E941FB-5C6F-464E-9276-0F8C76D07617}" presName="hierChild2" presStyleCnt="0"/>
      <dgm:spPr/>
    </dgm:pt>
    <dgm:pt modelId="{2DDAC367-4107-469C-A484-4EE2B90E91D9}" type="pres">
      <dgm:prSet presAssocID="{3FA6EA90-72CF-4579-BEBF-19D3EC03B2F5}" presName="hierRoot1" presStyleCnt="0"/>
      <dgm:spPr/>
    </dgm:pt>
    <dgm:pt modelId="{010BFE4F-402D-4B3A-9436-F2CC515D621A}" type="pres">
      <dgm:prSet presAssocID="{3FA6EA90-72CF-4579-BEBF-19D3EC03B2F5}" presName="composite" presStyleCnt="0"/>
      <dgm:spPr/>
    </dgm:pt>
    <dgm:pt modelId="{F23ED495-1408-4E4C-BD2F-804FE67BC8DA}" type="pres">
      <dgm:prSet presAssocID="{3FA6EA90-72CF-4579-BEBF-19D3EC03B2F5}" presName="background" presStyleLbl="node0" presStyleIdx="1" presStyleCnt="2"/>
      <dgm:spPr/>
    </dgm:pt>
    <dgm:pt modelId="{1382A432-69E8-4EA2-AF08-72A4AC2AE2B5}" type="pres">
      <dgm:prSet presAssocID="{3FA6EA90-72CF-4579-BEBF-19D3EC03B2F5}" presName="text" presStyleLbl="fgAcc0" presStyleIdx="1" presStyleCnt="2" custScaleY="148586" custLinFactNeighborX="-466" custLinFactNeighborY="-1441">
        <dgm:presLayoutVars>
          <dgm:chPref val="3"/>
        </dgm:presLayoutVars>
      </dgm:prSet>
      <dgm:spPr/>
    </dgm:pt>
    <dgm:pt modelId="{F3FC20F8-A49E-478C-AA58-0778EC765875}" type="pres">
      <dgm:prSet presAssocID="{3FA6EA90-72CF-4579-BEBF-19D3EC03B2F5}" presName="hierChild2" presStyleCnt="0"/>
      <dgm:spPr/>
    </dgm:pt>
  </dgm:ptLst>
  <dgm:cxnLst>
    <dgm:cxn modelId="{5DAC8119-F9A6-4ECD-A851-3040E61A5A96}" type="presOf" srcId="{3FA6EA90-72CF-4579-BEBF-19D3EC03B2F5}" destId="{1382A432-69E8-4EA2-AF08-72A4AC2AE2B5}" srcOrd="0" destOrd="0" presId="urn:microsoft.com/office/officeart/2005/8/layout/hierarchy1"/>
    <dgm:cxn modelId="{5C3A614A-3CD4-4F71-A5FE-CA18EDDE9A12}" type="presOf" srcId="{9136E980-DB11-467C-8C8F-2F3FBB3C9FE6}" destId="{8C5F4393-62A8-41C4-9714-9DFF46454D72}" srcOrd="0" destOrd="0" presId="urn:microsoft.com/office/officeart/2005/8/layout/hierarchy1"/>
    <dgm:cxn modelId="{8694ABB9-4BBB-48C2-8C25-ABF9131F9531}" srcId="{9136E980-DB11-467C-8C8F-2F3FBB3C9FE6}" destId="{3FA6EA90-72CF-4579-BEBF-19D3EC03B2F5}" srcOrd="1" destOrd="0" parTransId="{A36945DB-EB36-403B-9C43-06BF7EB052FF}" sibTransId="{2EF53E26-13B4-4BA2-BCE2-100766FBEDA0}"/>
    <dgm:cxn modelId="{F3CEB9C5-13EA-4D78-85E3-E88737E0B79D}" srcId="{9136E980-DB11-467C-8C8F-2F3FBB3C9FE6}" destId="{80E941FB-5C6F-464E-9276-0F8C76D07617}" srcOrd="0" destOrd="0" parTransId="{FE0A0C9B-17AE-40E3-AEDD-3ABB16246F37}" sibTransId="{5B7B6287-E1D2-4D5E-B074-D0F1FD49A682}"/>
    <dgm:cxn modelId="{630426F8-B89E-4F02-843F-6369EA3CAE3F}" type="presOf" srcId="{80E941FB-5C6F-464E-9276-0F8C76D07617}" destId="{7EE1EED0-B0C7-428E-BDD2-06C08BEBF96E}" srcOrd="0" destOrd="0" presId="urn:microsoft.com/office/officeart/2005/8/layout/hierarchy1"/>
    <dgm:cxn modelId="{DEEB8552-5519-4C5C-B875-A6216D5AF6AF}" type="presParOf" srcId="{8C5F4393-62A8-41C4-9714-9DFF46454D72}" destId="{98F0557A-82FC-43D7-AE1D-DBE72F656FF8}" srcOrd="0" destOrd="0" presId="urn:microsoft.com/office/officeart/2005/8/layout/hierarchy1"/>
    <dgm:cxn modelId="{C4E50B72-AC4C-4D5D-A329-86D21803E9A7}" type="presParOf" srcId="{98F0557A-82FC-43D7-AE1D-DBE72F656FF8}" destId="{BF8FB7F3-CE29-4082-8257-56D8268F1B47}" srcOrd="0" destOrd="0" presId="urn:microsoft.com/office/officeart/2005/8/layout/hierarchy1"/>
    <dgm:cxn modelId="{B99ABA81-FC2B-4E64-BA71-66AE2DF770A0}" type="presParOf" srcId="{BF8FB7F3-CE29-4082-8257-56D8268F1B47}" destId="{2E11444B-290C-4FD3-BC25-ADD7824159F6}" srcOrd="0" destOrd="0" presId="urn:microsoft.com/office/officeart/2005/8/layout/hierarchy1"/>
    <dgm:cxn modelId="{989C9D71-9E90-43AD-B47D-6DF40818F56B}" type="presParOf" srcId="{BF8FB7F3-CE29-4082-8257-56D8268F1B47}" destId="{7EE1EED0-B0C7-428E-BDD2-06C08BEBF96E}" srcOrd="1" destOrd="0" presId="urn:microsoft.com/office/officeart/2005/8/layout/hierarchy1"/>
    <dgm:cxn modelId="{123653FD-A031-4562-A3AB-EAD75BB5C82A}" type="presParOf" srcId="{98F0557A-82FC-43D7-AE1D-DBE72F656FF8}" destId="{04480068-56A6-401D-82C4-722EF4D8C2D4}" srcOrd="1" destOrd="0" presId="urn:microsoft.com/office/officeart/2005/8/layout/hierarchy1"/>
    <dgm:cxn modelId="{A20FB7C7-7452-403C-A520-FE9989F95D55}" type="presParOf" srcId="{8C5F4393-62A8-41C4-9714-9DFF46454D72}" destId="{2DDAC367-4107-469C-A484-4EE2B90E91D9}" srcOrd="1" destOrd="0" presId="urn:microsoft.com/office/officeart/2005/8/layout/hierarchy1"/>
    <dgm:cxn modelId="{5C60525D-429B-44C4-B4BE-A49EDFEEE137}" type="presParOf" srcId="{2DDAC367-4107-469C-A484-4EE2B90E91D9}" destId="{010BFE4F-402D-4B3A-9436-F2CC515D621A}" srcOrd="0" destOrd="0" presId="urn:microsoft.com/office/officeart/2005/8/layout/hierarchy1"/>
    <dgm:cxn modelId="{9977AA8F-402F-4790-8BD5-7A87AC5468F7}" type="presParOf" srcId="{010BFE4F-402D-4B3A-9436-F2CC515D621A}" destId="{F23ED495-1408-4E4C-BD2F-804FE67BC8DA}" srcOrd="0" destOrd="0" presId="urn:microsoft.com/office/officeart/2005/8/layout/hierarchy1"/>
    <dgm:cxn modelId="{BF69716B-1867-4CC1-803F-8A75419AA114}" type="presParOf" srcId="{010BFE4F-402D-4B3A-9436-F2CC515D621A}" destId="{1382A432-69E8-4EA2-AF08-72A4AC2AE2B5}" srcOrd="1" destOrd="0" presId="urn:microsoft.com/office/officeart/2005/8/layout/hierarchy1"/>
    <dgm:cxn modelId="{3871CB28-EB8C-41D5-9B79-916F4EBE2BC6}" type="presParOf" srcId="{2DDAC367-4107-469C-A484-4EE2B90E91D9}" destId="{F3FC20F8-A49E-478C-AA58-0778EC7658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444B-290C-4FD3-BC25-ADD7824159F6}">
      <dsp:nvSpPr>
        <dsp:cNvPr id="0" name=""/>
        <dsp:cNvSpPr/>
      </dsp:nvSpPr>
      <dsp:spPr>
        <a:xfrm>
          <a:off x="1004" y="160452"/>
          <a:ext cx="3526110" cy="3832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E1EED0-B0C7-428E-BDD2-06C08BEBF96E}">
      <dsp:nvSpPr>
        <dsp:cNvPr id="0" name=""/>
        <dsp:cNvSpPr/>
      </dsp:nvSpPr>
      <dsp:spPr>
        <a:xfrm>
          <a:off x="392794" y="532653"/>
          <a:ext cx="3526110" cy="3832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Minden dokumentum feltöltése esetén először ki kell választani a dokumentum típusát. A jelenleg előzetesen létrehozott „dokumentum típus” kategóriák közül a </a:t>
          </a:r>
          <a:r>
            <a:rPr lang="hu-HU" sz="2000" b="1" kern="1200" dirty="0" err="1"/>
            <a:t>a</a:t>
          </a:r>
          <a:r>
            <a:rPr lang="hu-HU" sz="2000" b="1" kern="1200" dirty="0"/>
            <a:t> Károli Junior Akadémia részvételéről szóló igazolás feltöltésére a „dokumentum” kategória alkalmas, melyet ki kell választani.</a:t>
          </a:r>
          <a:endParaRPr lang="en-US" sz="2000" kern="1200" dirty="0"/>
        </a:p>
      </dsp:txBody>
      <dsp:txXfrm>
        <a:off x="496070" y="635929"/>
        <a:ext cx="3319558" cy="3626305"/>
      </dsp:txXfrm>
    </dsp:sp>
    <dsp:sp modelId="{F23ED495-1408-4E4C-BD2F-804FE67BC8DA}">
      <dsp:nvSpPr>
        <dsp:cNvPr id="0" name=""/>
        <dsp:cNvSpPr/>
      </dsp:nvSpPr>
      <dsp:spPr>
        <a:xfrm>
          <a:off x="4294263" y="128187"/>
          <a:ext cx="3526110" cy="33269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82A432-69E8-4EA2-AF08-72A4AC2AE2B5}">
      <dsp:nvSpPr>
        <dsp:cNvPr id="0" name=""/>
        <dsp:cNvSpPr/>
      </dsp:nvSpPr>
      <dsp:spPr>
        <a:xfrm>
          <a:off x="4686053" y="500387"/>
          <a:ext cx="3526110" cy="3326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/>
            <a:t>A „dokumentum leírása” egy szabadszöveges mező, melyben a jelentkezőnek kell rögzítenie a dokumentum nevét pl.: „Károli Junior Akadémia igazolása”</a:t>
          </a:r>
          <a:endParaRPr lang="en-US" sz="2000" kern="1200"/>
        </a:p>
      </dsp:txBody>
      <dsp:txXfrm>
        <a:off x="4783496" y="597830"/>
        <a:ext cx="3331224" cy="3132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E063C-DE3F-443D-8C1E-E2A0C7F213C8}" type="datetimeFigureOut">
              <a:rPr lang="hu-HU" smtClean="0"/>
              <a:pPr/>
              <a:t>2024. 02. 08.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22ECE-7B19-4781-AECF-8220A972CD1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340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8A1A6-F958-45AD-857C-B89CF6816462}" type="datetimeFigureOut">
              <a:rPr lang="hu-HU" smtClean="0"/>
              <a:pPr/>
              <a:t>2024. 02. 08.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5F94B-9EF4-480F-8438-ADF62F8D85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001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122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34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582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9714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8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199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5029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71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5993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141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298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640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495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779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336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1479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3210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3305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2827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1408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8656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734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0732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5013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2075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99811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774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34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63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627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238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792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915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610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5F94B-9EF4-480F-8438-ADF62F8D85DA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190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C8B-3550-4552-8DC7-E98CB0203B10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FB80-0485-4889-BDBA-15B58417AAD4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0E5E-358B-4548-A35F-182CDA66D010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5304-E8D6-4E4B-9857-6B151E127044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A9C5-9971-4242-B575-ED83148A7D17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A83-41BA-4C79-92C2-6CD3111F4F07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355-B6D0-4BC0-B41C-4271B5101ADE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4DCA7-32C0-49D4-8E83-739A535FAC22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831A-45CB-4D82-8D64-2949243853CF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42FD-EA14-4D8C-A5F2-635A856E9AE8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CBFE4-4F9E-4AD1-87F4-966F9F54E8B4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Károli Gáspár Református Egyetem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B75-6516-44E9-9B0B-F9C1CB045A26}" type="datetime1">
              <a:rPr lang="hu-HU" smtClean="0"/>
              <a:t>2024. 02. 08.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dirty="0"/>
              <a:t>Károli Gáspár Református Egyetem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6EF6-3A89-418D-9A1F-1EFE544F5C7D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elveteli.eljaras@oh.gov.hu" TargetMode="External"/><Relationship Id="rId4" Type="http://schemas.openxmlformats.org/officeDocument/2006/relationships/hyperlink" Target="https://www.felvi.hu/felveteli/efelvetel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felvi.hu/" TargetMode="External"/><Relationship Id="rId7" Type="http://schemas.openxmlformats.org/officeDocument/2006/relationships/hyperlink" Target="https://www.felvi.hu/felveteli/felveteli_segitseg/ugyfelszolgal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felvi.hu" TargetMode="External"/><Relationship Id="rId5" Type="http://schemas.openxmlformats.org/officeDocument/2006/relationships/hyperlink" Target="https://ugyfelkapu.gov.hu/regisztracio" TargetMode="External"/><Relationship Id="rId4" Type="http://schemas.openxmlformats.org/officeDocument/2006/relationships/hyperlink" Target="https://www.felvi.hu/felveteli/jelentkezes/felveteli_tajekoztato/FFT_2022A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jk.kre.hu/index.php/hallgatoinknak/osztondijak.html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felveteli@kre.hu" TargetMode="External"/><Relationship Id="rId4" Type="http://schemas.openxmlformats.org/officeDocument/2006/relationships/hyperlink" Target="http://www.kre.hu/felveteli/tajekoztato-kiadvany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vi.hu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4A/pontszamitas/intezmenyi_ponto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gyfelkapu.gov.hu/regisztraci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tatas.h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4"/>
          <p:cNvSpPr txBox="1">
            <a:spLocks/>
          </p:cNvSpPr>
          <p:nvPr/>
        </p:nvSpPr>
        <p:spPr>
          <a:xfrm>
            <a:off x="7452320" y="5445225"/>
            <a:ext cx="1691680" cy="141277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110574"/>
            <a:ext cx="8424936" cy="720080"/>
          </a:xfrm>
        </p:spPr>
        <p:txBody>
          <a:bodyPr>
            <a:normAutofit fontScale="90000"/>
          </a:bodyPr>
          <a:lstStyle/>
          <a:p>
            <a:pPr algn="r"/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Odafigyelés, emberarcú képzés!</a:t>
            </a:r>
            <a:r>
              <a:rPr lang="hu-HU" sz="49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	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52640"/>
            <a:ext cx="2880320" cy="4336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3851920" y="321297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Nekünk is az a fontos, hogy Neked sikerüljön!</a:t>
            </a:r>
            <a:b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848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87" y="4550578"/>
            <a:ext cx="4545136" cy="1403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620689"/>
            <a:ext cx="8856984" cy="59766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u-HU" sz="1350" dirty="0">
              <a:latin typeface="Century Gothic" panose="020B0502020202020204" pitchFamily="34" charset="0"/>
            </a:endParaRPr>
          </a:p>
          <a:p>
            <a:pPr marL="0" lvl="1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hu-HU" sz="1500" dirty="0"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pontos rendszer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pont a tanulmányi és érettségi pontokból,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 intézményi pontokból.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3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Számítás módja:</a:t>
            </a:r>
            <a:endParaRPr lang="hu-HU" sz="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tanulmányi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és az érettségi pontok (</a:t>
            </a:r>
            <a:r>
              <a:rPr lang="hu-H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pont) összege + az intézményi pontok;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pontok:</a:t>
            </a:r>
            <a:endParaRPr lang="hu-HU" sz="1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érdemjegy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ekből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öt fő tantárgy utolsó két év végi érdemjegyeit kell összeadni, majd megduplázni</a:t>
            </a:r>
          </a:p>
          <a:p>
            <a:pPr lvl="1">
              <a:lnSpc>
                <a:spcPct val="120000"/>
              </a:lnSpc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irodalom, matematika, történelem, idegen nyelv, az ötödik </a:t>
            </a:r>
            <a:r>
              <a:rPr lang="hu-H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bármely legalább 2 évig tanult középiskolai tantárgyból hozhatja az eredményét </a:t>
            </a:r>
            <a:endParaRPr lang="hu-H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pont: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átlageredmény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éből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négy kötelező és </a:t>
            </a:r>
            <a:r>
              <a:rPr lang="hu-HU" sz="1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5. tantárgy a 4 kötelezőn kívül – bármely érettségi vizsgatárgy lehet!</a:t>
            </a:r>
            <a:endParaRPr lang="hu-HU" sz="13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tárgyak százalékos eredményének átlaga, egész számra kerekítve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 előtti érettséginél az érdemjegyek átváltása százalékokra: jeles: 100%, jó: 79%, közepes: 59%, elégséges: 39%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Főszabályként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érettségi vizsgatárgy százalékos eredményei alapján számítható pontok 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pontok.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követelményként több érettségi vizsgatárgy választható – vagyis a kettőnél több megadott tantárgy között „vagy" szerepel – akkor ezek közül a jelentkező számára legkedvezőbb két érettségi vizsgatárgy eredményei alapján kell kiszámítani az érettségi pontokat. Az érettségi pontok összértéke </a:t>
            </a:r>
            <a:r>
              <a:rPr lang="hu-H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200 pont</a:t>
            </a:r>
            <a:r>
              <a:rPr lang="hu-H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lehet.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sz="1100" dirty="0"/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10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648072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9"/>
            <a:ext cx="8229600" cy="792087"/>
          </a:xfrm>
        </p:spPr>
        <p:txBody>
          <a:bodyPr>
            <a:noAutofit/>
          </a:bodyPr>
          <a:lstStyle/>
          <a:p>
            <a:pPr eaLnBrk="1" hangingPunct="1"/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4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(alapképzés) - Osztatlan képzés </a:t>
            </a:r>
            <a:endParaRPr lang="hu-HU" altLang="hu-HU" sz="24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2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557237"/>
            <a:ext cx="8932507" cy="6040115"/>
          </a:xfrm>
        </p:spPr>
        <p:txBody>
          <a:bodyPr>
            <a:noAutofit/>
          </a:bodyPr>
          <a:lstStyle/>
          <a:p>
            <a:pPr marL="0" indent="0" algn="ctr" eaLnBrk="1" hangingPunct="1">
              <a:spcBef>
                <a:spcPts val="600"/>
              </a:spcBef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hu-HU" altLang="hu-H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az érettségi pontok kétszerese + az intézményi pontok;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kiválasztott szakon kötelező/választható két tantárgyat kell figyelembe venni.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érettségik átszámítása szintenként: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középszintű érettségi 100% = 67 pont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emelt szintű érettségi 100%  = 100 pont</a:t>
            </a:r>
            <a:endParaRPr lang="hu-HU" sz="1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hu-H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Felsőoktatási szakképzésben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szerzett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oklevéllel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birtokában annak minősítése alapján szerezhető (kiváltja az emelt szintű érettségit),   </a:t>
            </a:r>
            <a:r>
              <a:rPr lang="hu-H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400 pont + az intézményi pontok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oklevél minősítését az alábbi dokumentumokkal lehet igazolni: </a:t>
            </a: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Elsődlegesen: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oklevél, amennyiben tartalmazza az oklevél minősítését.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Másodlagosan 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az oklevél nem tartalmaz minősítést, abban az esetben is szükséges a feltöltése</a:t>
            </a: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(elektronikus) leckekönyv vagy oklevélmelléklet, amennyiben tartalmazza az oklevél minősítését.</a:t>
            </a:r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Záróvizsga eredmény alapján akkor számítható pontszám, ha oklevél minősítést nem állapított meg a felsőoktatás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intézmény.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az oklevél minősítéséből számított pontok az alábbiak! 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kitűnő/jeles minősítésű oklevél: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  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minősítésű oklevél:	   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közepes minősítésű oklevél:  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pont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		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elégséges minősítésű oklevél:     </a:t>
            </a:r>
            <a:r>
              <a:rPr lang="hu-H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</a:t>
            </a:r>
            <a:endParaRPr lang="hu-HU" altLang="hu-HU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584620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64" y="681360"/>
            <a:ext cx="8229600" cy="708742"/>
          </a:xfrm>
        </p:spPr>
        <p:txBody>
          <a:bodyPr>
            <a:noAutofit/>
          </a:bodyPr>
          <a:lstStyle/>
          <a:p>
            <a:pPr eaLnBrk="1" hangingPunct="1"/>
            <a:r>
              <a:rPr lang="hu-HU" sz="26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</a:t>
            </a:r>
            <a:br>
              <a:rPr lang="hu-HU" sz="2600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(alapképzés) - Osztatlan képzés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7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93" y="1374474"/>
            <a:ext cx="8932507" cy="4981876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Jogi felsőoktatási szakképzésen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az 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pontok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kétszerese 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 </a:t>
            </a:r>
            <a:r>
              <a:rPr lang="hu-HU" altLang="hu-H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</a:p>
          <a:p>
            <a:pPr marL="285750" lvl="1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KRE-ÁJK-án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felsőfokú oklevél birtokában az oklevél minősítése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alapján is szerezhető  </a:t>
            </a:r>
            <a:r>
              <a:rPr lang="hu-HU" altLang="hu-HU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400 pont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az </a:t>
            </a:r>
            <a:r>
              <a:rPr lang="hu-HU" altLang="hu-H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pontok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l">
              <a:spcBef>
                <a:spcPts val="0"/>
              </a:spcBef>
              <a:buNone/>
            </a:pPr>
            <a:endParaRPr lang="hu-HU" altLang="hu-HU" sz="7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hu-HU" altLang="hu-H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Minden esetben a jelentkező számára kedvezőbb módon kell számolni!</a:t>
            </a:r>
            <a:endParaRPr lang="hu-HU" altLang="hu-HU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u-HU" altLang="hu-HU" sz="12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7491"/>
            <a:ext cx="8229600" cy="51738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Összpontszám</a:t>
            </a:r>
          </a:p>
        </p:txBody>
      </p:sp>
    </p:spTree>
    <p:extLst>
      <p:ext uri="{BB962C8B-B14F-4D97-AF65-F5344CB8AC3E}">
        <p14:creationId xmlns:p14="http://schemas.microsoft.com/office/powerpoint/2010/main" val="275077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5651" y="620690"/>
            <a:ext cx="8229600" cy="576062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vizsgák - újból</a:t>
            </a:r>
            <a:endParaRPr lang="hu-HU" altLang="hu-HU" sz="2800" b="1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3" y="1700808"/>
            <a:ext cx="8784976" cy="4655542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(tanúsítványt adó) érettségi vizsgára jelentkezni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(magasabb osztályzat és/vagy pont érdekében)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és emelt szinten 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oldalon 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köznevelés menüpont/érettségi)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leírtak szerint lehet. 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vizsgát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vizsgaidőszakban, a 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 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 az október-novemberi vizsgaidőszakban lehet tenni.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a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május-júniusi vizsgaidőszak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</a:p>
          <a:p>
            <a:pPr marL="0" indent="0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 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15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vizsgára jelentkezés és a felsőoktatási felvételi eljárás független egymástól, külön-külön kell jelentkezést benyújtani, a két művelet nem „helyettesíti" egymást.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-85879"/>
            <a:ext cx="9144000" cy="7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9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B1913F66-2465-4EBD-8A01-2BC4B892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- FFSZV</a:t>
            </a:r>
            <a:br>
              <a:rPr lang="hu-H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1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változása</a:t>
            </a:r>
            <a:br>
              <a:rPr lang="hu-H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973767-178A-0018-7834-08EE18C36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45%-os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kétszintű érettségi bevezetése előtti érettségivel rendelkezők részére van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az érettségi bizonyítványban lévő azonos tantárgy %-os eredménye,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nyelven lehet megírni.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C422B66A-8545-1BB6-6758-CD20331BE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737122"/>
            <a:ext cx="4041775" cy="4619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25%-os eredményű      vizsgával lehet teljesíteni,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eljárást megelőző 5 évvel érettségivel rendelkező részére lehetőség,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alapja a felvételi vizsgán elért %-os eredmény,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kiemelt tantárgyakból angol német nyelven is meg lehet írni.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46"/>
            <a:ext cx="9153427" cy="73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0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B7B4A-6736-88D3-0F43-FF6220B9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7" y="771481"/>
            <a:ext cx="8229600" cy="5692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vizsga - FFSZV</a:t>
            </a:r>
            <a:endParaRPr lang="hu-HU" sz="28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98C1CB-A3CA-8E00-4A13-A33A684B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79E85A-88BF-A3CB-95FC-E93480F28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  <p:sp>
        <p:nvSpPr>
          <p:cNvPr id="7" name="Tartalom helye 6">
            <a:extLst>
              <a:ext uri="{FF2B5EF4-FFF2-40B4-BE49-F238E27FC236}">
                <a16:creationId xmlns:a16="http://schemas.microsoft.com/office/drawing/2014/main" id="{0C54D690-D80E-6DAC-4A48-BC09215B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5184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az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E-felvételi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felületén a jelentkezési időszakban, azaz 2024. február 15-ig, az Érettségi eredmények menüpontban,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követően 2024. április 30-ig írásban, a 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felveteli.eljaras@oh.gov.hu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e-mail címen </a:t>
            </a: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 jelentkezni.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felvételi eljárás során, ha nem rendelkezik a pontszámításhoz meghatározott emelt szintű tantárgyi érettségi vizsgával</a:t>
            </a:r>
          </a:p>
          <a:p>
            <a:pPr marL="400050" lvl="1" indent="0">
              <a:buNone/>
            </a:pPr>
            <a:r>
              <a:rPr lang="hu-HU" sz="9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csak közismereti vizsgatantárgyból és</a:t>
            </a:r>
            <a:endParaRPr lang="hu-HU" sz="9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legfeljebb három</a:t>
            </a: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felvételi szakmai vizsgára lehet jelentkezni. 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szakmai vizsga ingyenes.</a:t>
            </a:r>
          </a:p>
          <a:p>
            <a:pPr marL="0" indent="0">
              <a:buNone/>
            </a:pPr>
            <a:r>
              <a:rPr lang="hu-H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szakon, ahol csak középszintű érettségi vizsgaeredményt kérnek az intézmények, felsőoktatási felvételi szakmai vizsga nem tehető.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689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48" y="648337"/>
            <a:ext cx="8164016" cy="675721"/>
          </a:xfrm>
        </p:spPr>
        <p:txBody>
          <a:bodyPr>
            <a:noAutofit/>
          </a:bodyPr>
          <a:lstStyle/>
          <a:p>
            <a:pPr algn="l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72991"/>
            <a:ext cx="8164016" cy="50803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érettségi vizsga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amelyből a jelentkező érettségi pontját számolják.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Vizsgánként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+ 50 - 50 pont jár,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(legalább 45%-os eredménynél) </a:t>
            </a:r>
            <a:r>
              <a:rPr lang="hu-HU" alt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100 pont;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Nyelvtudást igazoló dokumentum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(bizonyítvány/oklevél),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pont; (B2, komplex nyelvvizsga 28 pont)</a:t>
            </a:r>
          </a:p>
          <a:p>
            <a:pPr marL="11430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Aki ugyanabból a nyelvből nyelvvizsgát és emelt szintű érettségit is tesz, csak az emelt szintű- ért kap többletpontot.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Tanulmányi és művészeti versenyeredmény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Csak akkor jár többletpont, ha a jelentkező olyan tárgyból versenyzett, amely a kiválasztott                              szakon érettségi pontot adó tárgy.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szakképzés záróvizsgája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32 pont)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Sporteredmény igazolása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Esélyegyenlőség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 pont)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Az igazolási jogcímnek a Tájékoztató megjelenése (</a:t>
            </a:r>
            <a:r>
              <a:rPr lang="hu-HU" altLang="hu-H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december 20.)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2024. július 10.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közötti  időtartamban kell fennállnia az alábbi esetekben: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Hátrányos helyzet igazolása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Fogyatékosság igazolása </a:t>
            </a:r>
          </a:p>
          <a:p>
            <a:pPr marL="457200" lvl="1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Gyermekgondozás igazolása</a:t>
            </a:r>
          </a:p>
          <a:p>
            <a:pPr marL="0" indent="0" algn="just" eaLnBrk="1" hangingPunct="1">
              <a:buNone/>
            </a:pPr>
            <a:endParaRPr lang="hu-HU" altLang="hu-HU" sz="3400" dirty="0">
              <a:latin typeface="Century Gothic" panose="020B0502020202020204" pitchFamily="34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1DCB01F-5474-AD8D-45EC-4A5A6437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17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73729298-9EEE-66CB-8655-033BABB42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8229600" cy="598585"/>
          </a:xfrm>
        </p:spPr>
        <p:txBody>
          <a:bodyPr>
            <a:norm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69B5E0A-C528-F7F6-E0B8-34BA128DB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" y="-99392"/>
            <a:ext cx="9144000" cy="108012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B05AFB4-1C88-F067-5BF3-6A964E1E37E7}"/>
              </a:ext>
            </a:extLst>
          </p:cNvPr>
          <p:cNvSpPr txBox="1"/>
          <p:nvPr/>
        </p:nvSpPr>
        <p:spPr>
          <a:xfrm>
            <a:off x="539552" y="1714965"/>
            <a:ext cx="8229600" cy="44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REFORMÁTUS HÁTTÉR/VONATKOZÁS</a:t>
            </a:r>
          </a:p>
          <a:p>
            <a:pPr algn="ctr">
              <a:lnSpc>
                <a:spcPct val="120000"/>
              </a:lnSpc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református középiskolai végzettség 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hittanból tett érettségi vizsga maximum 25 pont </a:t>
            </a:r>
          </a:p>
          <a:p>
            <a:pPr>
              <a:lnSpc>
                <a:spcPct val="120000"/>
              </a:lnSpc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 Magyarországi Református Egyház szervezetében, közintézményében végzett önkéntes tevékenység, munka (minimum 6 hónap) - maximum 20 pont</a:t>
            </a:r>
          </a:p>
        </p:txBody>
      </p:sp>
    </p:spTree>
    <p:extLst>
      <p:ext uri="{BB962C8B-B14F-4D97-AF65-F5344CB8AC3E}">
        <p14:creationId xmlns:p14="http://schemas.microsoft.com/office/powerpoint/2010/main" val="342846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B37E354-1344-B6EE-5E68-4DFEDA27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8" name="Cím 7">
            <a:extLst>
              <a:ext uri="{FF2B5EF4-FFF2-40B4-BE49-F238E27FC236}">
                <a16:creationId xmlns:a16="http://schemas.microsoft.com/office/drawing/2014/main" id="{CEC375DC-74AC-5AAA-610E-30A9A314D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84275"/>
            <a:ext cx="82296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 – maximum 100 pont</a:t>
            </a:r>
            <a:endParaRPr lang="hu-HU" sz="28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441C046-BFDD-6E80-AF84-050CC9D1F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0811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646986-CD06-D06E-3B46-E5C412DDA53B}"/>
              </a:ext>
            </a:extLst>
          </p:cNvPr>
          <p:cNvSpPr txBox="1"/>
          <p:nvPr/>
        </p:nvSpPr>
        <p:spPr>
          <a:xfrm>
            <a:off x="230832" y="1844825"/>
            <a:ext cx="88056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KÁROLI JUNIOR AKADÉMIA</a:t>
            </a:r>
          </a:p>
          <a:p>
            <a:pPr algn="ctr"/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alapismereti kurzus elvégzése, tanúsítvány megszerzése - 100 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tanulmányi versenyen elért helyezés - 50 -100 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által szervezett programokon történő részvétel - 25 pont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ÖNKÉNTES (TARTALÉKOS) KATONAI SZOLGÁLAT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hónapos szolgálati idő alatt, az alapkiképzést követően szakkiképzéssel egybefüggően végrehajtott önkéntes katonai szolgálat teljesítése  32 pont 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további hat havi egybefüggő szolgálat esetén +32 pont, összesen legfeljebb 64 pont</a:t>
            </a:r>
          </a:p>
        </p:txBody>
      </p:sp>
    </p:spTree>
    <p:extLst>
      <p:ext uri="{BB962C8B-B14F-4D97-AF65-F5344CB8AC3E}">
        <p14:creationId xmlns:p14="http://schemas.microsoft.com/office/powerpoint/2010/main" val="73578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5544055"/>
              </p:ext>
            </p:extLst>
          </p:nvPr>
        </p:nvGraphicFramePr>
        <p:xfrm>
          <a:off x="143508" y="1656225"/>
          <a:ext cx="8856984" cy="4816717"/>
        </p:xfrm>
        <a:graphic>
          <a:graphicData uri="http://schemas.openxmlformats.org/drawingml/2006/table">
            <a:tbl>
              <a:tblPr/>
              <a:tblGrid>
                <a:gridCol w="3542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0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24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  O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  O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O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O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5 &lt;  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&lt; 160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képzésen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 </a:t>
                      </a:r>
                      <a:r>
                        <a:rPr kumimoji="0" lang="hu-H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örténelem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800" b="1" i="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és</a:t>
                      </a:r>
                      <a:b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 v.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magyar nyelv és irodalom v. filozófia v.</a:t>
                      </a:r>
                      <a:r>
                        <a:rPr lang="hu-H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angol v. francia v. latin nyelv v. német v. olasz v. orosz v. spanyol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Legalább egyet emelt szinten kell teljesíteni!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pont: NINCS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36553"/>
            <a:ext cx="8280660" cy="1136263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Osztatlan képzésen (O)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 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6553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32B5155-BAEB-47D3-9E9F-6020995F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908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77492"/>
            <a:ext cx="8229600" cy="463276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le</a:t>
            </a:r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</a:t>
            </a:r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kell tájékozódni, jelentkezni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2024. évi általános felvételi eljárás főbb tudnivalói </a:t>
            </a:r>
            <a:r>
              <a:rPr lang="hu-HU" altLang="hu-HU" sz="20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www.felvi.hu</a:t>
            </a: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 benyújtásához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Ügyfélkapu regisztráció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szükséges, és az E-felvételi felületére is csak az Ügyfélkapun keresztül lehet belépni és a végén hitelesíteni!</a:t>
            </a:r>
          </a:p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Határidő </a:t>
            </a:r>
            <a:r>
              <a:rPr lang="hu-HU" alt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15.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hely jelölhető meg. </a:t>
            </a: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 képzés megjelölése díjmentes.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további jelentkezési helyekért  2.000 - 2.000,- Ft kiegészítő díjat kell fizetni.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befizetés határideje megegyezik a jelentkezési határidővel.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jelentkezéskor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rangsor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kell felállítani, amely később </a:t>
            </a:r>
            <a:r>
              <a:rPr lang="hu-HU" altLang="hu-H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 módosítható</a:t>
            </a: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altLang="hu-H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hu-HU" altLang="hu-H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Egyszeri sorrendmódosítás, dokumentumpótlás határideje </a:t>
            </a:r>
            <a:r>
              <a:rPr lang="hu-HU" alt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 július 10.</a:t>
            </a:r>
            <a:endParaRPr lang="hu-HU" alt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Jogorvoslati kérelem (keresetlevél) benyújtásának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 határideje: a döntés közlésétől számított 15 napon belül</a:t>
            </a:r>
          </a:p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 felvételi pontok, plusz pontok számítását nem az Egyetem végzi!</a:t>
            </a:r>
          </a:p>
          <a:p>
            <a:pPr marL="0" indent="0" algn="r">
              <a:buNone/>
            </a:pPr>
            <a: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Felvi.hu Ügyfélszolgálat </a:t>
            </a:r>
            <a:r>
              <a:rPr lang="hu-HU" altLang="hu-H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</a:t>
            </a: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elefon: 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(06 1) 477 3131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Cím: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Budapest, XII. kerület, Maros u. 19-21. 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Levelezési cím: Oktatási Hivatal, 1380 Budapest, Pf. 1190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E-mail: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6"/>
              </a:rPr>
              <a:t> info@felvi.hu</a:t>
            </a:r>
            <a:b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hu-HU" sz="1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Honlap:</a:t>
            </a:r>
            <a:r>
              <a:rPr lang="hu-HU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Felvi.hu - </a:t>
            </a:r>
            <a:r>
              <a:rPr lang="hu-HU" sz="1000" b="0" i="0" u="none" strike="noStrike" dirty="0">
                <a:solidFill>
                  <a:srgbClr val="3F7BD9"/>
                </a:solidFill>
                <a:effectLst/>
                <a:latin typeface="Arial" panose="020B0604020202020204" pitchFamily="34" charset="0"/>
                <a:hlinkClick r:id="rId7"/>
              </a:rPr>
              <a:t>Ügyfélszolgálat</a:t>
            </a:r>
            <a:endParaRPr lang="hu-HU" sz="1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r">
              <a:buNone/>
            </a:pPr>
            <a:endParaRPr lang="hu-HU" altLang="hu-HU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2269905" cy="132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80854574"/>
              </p:ext>
            </p:extLst>
          </p:nvPr>
        </p:nvGraphicFramePr>
        <p:xfrm>
          <a:off x="104330" y="1556792"/>
          <a:ext cx="8935341" cy="4828422"/>
        </p:xfrm>
        <a:graphic>
          <a:graphicData uri="http://schemas.openxmlformats.org/drawingml/2006/table">
            <a:tbl>
              <a:tblPr/>
              <a:tblGrid>
                <a:gridCol w="303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 / érettségi vizsgakövetelmény</a:t>
                      </a:r>
                    </a:p>
                  </a:txBody>
                  <a:tcPr marL="91435" marR="91435" marT="45707" marB="457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Társadalomtudomány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Nemzetközi tanulmányok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      A 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      A N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     A L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     A L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40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&lt; 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  <a:endParaRPr kumimoji="0" 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nemzetközi tanulmányok 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alapképzési szakon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kumimoji="0" lang="hu-HU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emelt szintű érettségi </a:t>
                      </a: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  kötelező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kettőt kell választani: </a:t>
                      </a:r>
                      <a:r>
                        <a:rPr lang="hu-H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magyar nyelv és irodalom v. matematika v. társadalomismeret v. történelem v. egy idegen nyelv: angol; arab; beás; bolgár; bolgár nemzetiségi nyelv; cseh; eszperantó; finn; francia; héber; holland; horvát; horvát nemzetiségi nyelv; japán; kínai; latin nyelv; lengyel; </a:t>
                      </a:r>
                      <a:r>
                        <a:rPr lang="hu-HU" sz="14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lovári</a:t>
                      </a:r>
                      <a:r>
                        <a:rPr lang="hu-H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német; német nemzetiségi nyelv; olasz; orosz; portugál; román; spanyol; szerb; szlovák; szlovén nemzetiségi nyelv; szlovén nyelv; török; újgörög; ukrán v. fizika v. földrajz v. kémia v. biológia v. informatika v. digitális kultúra v. dráma v. filozófia v. mozgóképkultúra és médiaismeret v. válaszható szakmai előkészítő vizsgatárgyak: informatikai alapismeretek, szociális alapismeretek v. választható ágazati szakmai érettségi vizsgatárgyak:  informatika ismeretek, szociális ismeretek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pont: NINCS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35026"/>
                  </a:ext>
                </a:extLst>
              </a:tr>
            </a:tbl>
          </a:graphicData>
        </a:graphic>
      </p:graphicFrame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980728"/>
            <a:ext cx="8280660" cy="576064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Alapképzésen (A)</a:t>
            </a:r>
            <a:br>
              <a:rPr lang="hu-HU" altLang="hu-HU" sz="24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altLang="hu-H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304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39A3818-AE9E-4AA7-9058-0B328BCA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407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F7FBDE-9BBC-864E-D71D-E1931C17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233"/>
            <a:ext cx="8229600" cy="940559"/>
          </a:xfrm>
        </p:spPr>
        <p:txBody>
          <a:bodyPr>
            <a:normAutofit fontScale="90000"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vizsgakövetelmények a KRE ÁJK által meghirdetett Felsőoktatási szakképzésen (F)</a:t>
            </a:r>
            <a:endParaRPr lang="hu-HU" sz="2800" dirty="0"/>
          </a:p>
        </p:txBody>
      </p:sp>
      <p:graphicFrame>
        <p:nvGraphicFramePr>
          <p:cNvPr id="6" name="Táblázat 6">
            <a:extLst>
              <a:ext uri="{FF2B5EF4-FFF2-40B4-BE49-F238E27FC236}">
                <a16:creationId xmlns:a16="http://schemas.microsoft.com/office/drawing/2014/main" id="{60C67431-D0BB-2C56-1F1F-0A0CCA84F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357222"/>
              </p:ext>
            </p:extLst>
          </p:nvPr>
        </p:nvGraphicFramePr>
        <p:xfrm>
          <a:off x="251520" y="1563058"/>
          <a:ext cx="8640963" cy="5087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585">
                  <a:extLst>
                    <a:ext uri="{9D8B030D-6E8A-4147-A177-3AD203B41FA5}">
                      <a16:colId xmlns:a16="http://schemas.microsoft.com/office/drawing/2014/main" val="3206815009"/>
                    </a:ext>
                  </a:extLst>
                </a:gridCol>
                <a:gridCol w="1663363">
                  <a:extLst>
                    <a:ext uri="{9D8B030D-6E8A-4147-A177-3AD203B41FA5}">
                      <a16:colId xmlns:a16="http://schemas.microsoft.com/office/drawing/2014/main" val="3574505727"/>
                    </a:ext>
                  </a:extLst>
                </a:gridCol>
                <a:gridCol w="3640015">
                  <a:extLst>
                    <a:ext uri="{9D8B030D-6E8A-4147-A177-3AD203B41FA5}">
                      <a16:colId xmlns:a16="http://schemas.microsoft.com/office/drawing/2014/main" val="3091486540"/>
                    </a:ext>
                  </a:extLst>
                </a:gridCol>
              </a:tblGrid>
              <a:tr h="6107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terület/ Munkarend / Finanszírozás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 / Kap.      min. &lt; </a:t>
                      </a:r>
                      <a:r>
                        <a:rPr kumimoji="0" lang="hu-H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1800"/>
                        </a:spcBef>
                      </a:pPr>
                      <a:r>
                        <a:rPr lang="hu-HU" dirty="0"/>
                        <a:t>Képzés / érettségi követelmény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513381"/>
                  </a:ext>
                </a:extLst>
              </a:tr>
              <a:tr h="4423561">
                <a:tc>
                  <a:txBody>
                    <a:bodyPr/>
                    <a:lstStyle/>
                    <a:p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</a:p>
                    <a:p>
                      <a:endParaRPr lang="hu-H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r>
                        <a:rPr lang="hu-H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Budapest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állami ösztöndíjas F N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 / önköltséges           F N K</a:t>
                      </a:r>
                    </a:p>
                    <a:p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F L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 / önköltséges          F L K</a:t>
                      </a:r>
                    </a:p>
                    <a:p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Kecskemét</a:t>
                      </a:r>
                      <a:endParaRPr lang="hu-HU" sz="1600" b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állami ösztöndíjas F L A</a:t>
                      </a:r>
                    </a:p>
                    <a:p>
                      <a:r>
                        <a:rPr lang="hu-HU" sz="16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 / önköltséges           F L K</a:t>
                      </a:r>
                      <a:endParaRPr lang="hu-HU" sz="16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</a:t>
                      </a:r>
                    </a:p>
                    <a:p>
                      <a:pPr algn="ctr"/>
                      <a:endParaRPr lang="hu-H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&lt; 100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&lt; 100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&lt; 20</a:t>
                      </a: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hu-H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&lt; 20</a:t>
                      </a:r>
                    </a:p>
                    <a:p>
                      <a:pPr algn="ctr"/>
                      <a:r>
                        <a:rPr lang="hu-H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hu-HU" dirty="0"/>
                        <a:t>A </a:t>
                      </a:r>
                      <a:r>
                        <a:rPr lang="hu-HU" b="1" dirty="0"/>
                        <a:t>jogi</a:t>
                      </a:r>
                      <a:r>
                        <a:rPr lang="hu-HU" dirty="0"/>
                        <a:t> felsőoktatási szakképzésen </a:t>
                      </a:r>
                      <a:r>
                        <a:rPr lang="hu-HU" b="1" dirty="0">
                          <a:solidFill>
                            <a:srgbClr val="00B050"/>
                          </a:solidFill>
                        </a:rPr>
                        <a:t>Bármelyik két érettségi vizsgatárgy (a két legjobb)!</a:t>
                      </a:r>
                    </a:p>
                    <a:p>
                      <a:pPr marL="400050" lvl="1" indent="0" algn="ctr">
                        <a:lnSpc>
                          <a:spcPct val="120000"/>
                        </a:lnSpc>
                        <a:buNone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Az érettségik átszámítása szintenként:</a:t>
                      </a:r>
                    </a:p>
                    <a:p>
                      <a:pPr marL="400050" lvl="1" indent="0" algn="ctr">
                        <a:lnSpc>
                          <a:spcPct val="120000"/>
                        </a:lnSpc>
                        <a:buNone/>
                      </a:pPr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középszintű érettségi 100% = 67 pont</a:t>
                      </a:r>
                    </a:p>
                    <a:p>
                      <a:pPr marL="400050" lvl="1" indent="0" algn="ctr"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emelt szintű érettségi 100%  = 100 pont</a:t>
                      </a:r>
                      <a:endParaRPr lang="hu-HU" sz="1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pont: NINCS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hu-H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457044"/>
                  </a:ext>
                </a:extLst>
              </a:tr>
            </a:tbl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1700A30-4BAE-E2A7-C6EF-9866BAE8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DF7191-A5CD-DE0F-8403-D98910A9A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9144000" cy="63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E3C4BE4A-A40B-8166-75E0-744D29AE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70C0"/>
                </a:solidFill>
              </a:rPr>
              <a:t>ÁJK - KAPACITÁS – ÖNKÖLTSÉG 2024.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205291C-8368-5587-AD8A-A65CB494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359C1C-A090-F53C-9806-E65407E3F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3049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B51347F7-C7EC-5505-4104-D563FC500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58072"/>
              </p:ext>
            </p:extLst>
          </p:nvPr>
        </p:nvGraphicFramePr>
        <p:xfrm>
          <a:off x="323528" y="1268760"/>
          <a:ext cx="8568953" cy="545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825">
                  <a:extLst>
                    <a:ext uri="{9D8B030D-6E8A-4147-A177-3AD203B41FA5}">
                      <a16:colId xmlns:a16="http://schemas.microsoft.com/office/drawing/2014/main" val="3102248896"/>
                    </a:ext>
                  </a:extLst>
                </a:gridCol>
                <a:gridCol w="1154418">
                  <a:extLst>
                    <a:ext uri="{9D8B030D-6E8A-4147-A177-3AD203B41FA5}">
                      <a16:colId xmlns:a16="http://schemas.microsoft.com/office/drawing/2014/main" val="2793749619"/>
                    </a:ext>
                  </a:extLst>
                </a:gridCol>
                <a:gridCol w="2192942">
                  <a:extLst>
                    <a:ext uri="{9D8B030D-6E8A-4147-A177-3AD203B41FA5}">
                      <a16:colId xmlns:a16="http://schemas.microsoft.com/office/drawing/2014/main" val="827203221"/>
                    </a:ext>
                  </a:extLst>
                </a:gridCol>
                <a:gridCol w="1175243">
                  <a:extLst>
                    <a:ext uri="{9D8B030D-6E8A-4147-A177-3AD203B41FA5}">
                      <a16:colId xmlns:a16="http://schemas.microsoft.com/office/drawing/2014/main" val="462742933"/>
                    </a:ext>
                  </a:extLst>
                </a:gridCol>
                <a:gridCol w="1120917">
                  <a:extLst>
                    <a:ext uri="{9D8B030D-6E8A-4147-A177-3AD203B41FA5}">
                      <a16:colId xmlns:a16="http://schemas.microsoft.com/office/drawing/2014/main" val="2224923636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526548290"/>
                    </a:ext>
                  </a:extLst>
                </a:gridCol>
                <a:gridCol w="868304">
                  <a:extLst>
                    <a:ext uri="{9D8B030D-6E8A-4147-A177-3AD203B41FA5}">
                      <a16:colId xmlns:a16="http://schemas.microsoft.com/office/drawing/2014/main" val="973998451"/>
                    </a:ext>
                  </a:extLst>
                </a:gridCol>
              </a:tblGrid>
              <a:tr h="269634"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KPZT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Fenntartó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Képzési szint, Munkarend, Fin. Forma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 Önköltség mértéke 2024/2025. tanév/félév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2024A eljárásban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34107"/>
                  </a:ext>
                </a:extLst>
              </a:tr>
              <a:tr h="8689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Max. kapacitás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2694899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(ANA)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56931871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(ANK)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270 000 Ft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2808297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3641255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(ONK)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35034996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(Budapest)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62787166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(Budapest)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1444701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(ALA)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24050847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TÁRS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0859733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4103449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0816107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(Budapest)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(FLA)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493067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(Budapest)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3665331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(Kecskemét)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(FLA)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támogatott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9439828"/>
                  </a:ext>
                </a:extLst>
              </a:tr>
              <a:tr h="269634"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(Kecskemét)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(FLK)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 Ft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77750782"/>
                  </a:ext>
                </a:extLst>
              </a:tr>
              <a:tr h="539270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KRE-ÁJK összesen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21452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555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661466"/>
            <a:ext cx="8280400" cy="1111350"/>
          </a:xfrm>
        </p:spPr>
        <p:txBody>
          <a:bodyPr>
            <a:noAutofit/>
          </a:bodyPr>
          <a:lstStyle/>
          <a:p>
            <a:br>
              <a:rPr lang="hu-HU" alt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Önköltség összege a 2024/2025. tanévben </a:t>
            </a:r>
            <a:b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jogviszonyt megkezdett hallgatóknak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849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15C81C3-AB69-4C1E-83DC-BDA5C92D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23</a:t>
            </a:fld>
            <a:endParaRPr lang="hu-HU" dirty="0"/>
          </a:p>
        </p:txBody>
      </p:sp>
      <p:graphicFrame>
        <p:nvGraphicFramePr>
          <p:cNvPr id="3" name="Táblázat 3">
            <a:extLst>
              <a:ext uri="{FF2B5EF4-FFF2-40B4-BE49-F238E27FC236}">
                <a16:creationId xmlns:a16="http://schemas.microsoft.com/office/drawing/2014/main" id="{A60F7CB4-9A94-4943-A826-98563F4F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83375"/>
              </p:ext>
            </p:extLst>
          </p:nvPr>
        </p:nvGraphicFramePr>
        <p:xfrm>
          <a:off x="324048" y="1988840"/>
          <a:ext cx="8280400" cy="436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701">
                  <a:extLst>
                    <a:ext uri="{9D8B030D-6E8A-4147-A177-3AD203B41FA5}">
                      <a16:colId xmlns:a16="http://schemas.microsoft.com/office/drawing/2014/main" val="4255087211"/>
                    </a:ext>
                  </a:extLst>
                </a:gridCol>
                <a:gridCol w="1870566">
                  <a:extLst>
                    <a:ext uri="{9D8B030D-6E8A-4147-A177-3AD203B41FA5}">
                      <a16:colId xmlns:a16="http://schemas.microsoft.com/office/drawing/2014/main" val="4101645582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val="57432876"/>
                    </a:ext>
                  </a:extLst>
                </a:gridCol>
              </a:tblGrid>
              <a:tr h="649224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Képzés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Munkarend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Összeg Ft/félév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604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625437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Nemzetközi tanulmányok alapképzés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14759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2206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JOGÁSZ osztatlan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389833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075955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(Budapest)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630066"/>
                  </a:ext>
                </a:extLst>
              </a:tr>
              <a:tr h="53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Jogi FOKSZ (Kecskemét)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levelező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200.000 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52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651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022209"/>
            <a:ext cx="7174668" cy="72229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Képzéseinkről bővebben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9832" y="1940122"/>
            <a:ext cx="5910714" cy="39651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Egyetemi és Kari ÖSZTÖNDÍJAK</a:t>
            </a:r>
          </a:p>
          <a:p>
            <a:pPr marL="0" indent="0" algn="ctr">
              <a:buNone/>
            </a:pP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https://ajk.kre.hu/index.php/hallgatoinknak/osztondijak.html</a:t>
            </a:r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hu-HU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Honlap: 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http://www.kre.hu/felveteli/tajekoztato-kiadvany.php</a:t>
            </a:r>
            <a:r>
              <a:rPr lang="hu-H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2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E-mailben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felveteli@kre.hu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24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7" y="2276871"/>
            <a:ext cx="2883917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772816"/>
            <a:ext cx="5020426" cy="40352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Jelentkezés, hitelesítés elektronikusan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15. éjfélig </a:t>
            </a:r>
          </a:p>
          <a:p>
            <a:pPr marL="0" algn="ctr">
              <a:buNone/>
            </a:pP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Ügyfélkapun keresztül!!!</a:t>
            </a:r>
          </a:p>
          <a:p>
            <a:pPr marL="0" algn="ctr">
              <a:buNone/>
            </a:pP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www.felvi.hu</a:t>
            </a:r>
            <a:r>
              <a:rPr lang="hu-H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honlapon</a:t>
            </a:r>
          </a:p>
          <a:p>
            <a:pPr marL="0" algn="ctr">
              <a:buNone/>
            </a:pPr>
            <a:r>
              <a:rPr lang="hu-H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Nyílt Nap</a:t>
            </a:r>
          </a:p>
          <a:p>
            <a:pPr marL="0" algn="ctr">
              <a:buNone/>
            </a:pPr>
            <a:r>
              <a:rPr lang="hu-HU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1042 Budapest, Viola u. 2-4.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január 23. (kedd) 10:00 óra</a:t>
            </a:r>
          </a:p>
          <a:p>
            <a:pPr marL="0" algn="ctr">
              <a:buNone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6. (kedd) 10:00 óra</a:t>
            </a:r>
          </a:p>
          <a:p>
            <a:pPr marL="0" algn="ctr">
              <a:buNone/>
            </a:pPr>
            <a:r>
              <a:rPr lang="hu-H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</a:t>
            </a:r>
          </a:p>
          <a:p>
            <a:pPr marL="0" algn="ctr">
              <a:buNone/>
            </a:pPr>
            <a:r>
              <a:rPr lang="hu-H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január 11 – 13.</a:t>
            </a:r>
          </a:p>
          <a:p>
            <a:pPr marL="0" algn="ctr">
              <a:buNone/>
            </a:pP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050" name="Picture 2" descr="http://www.konyvelotanfolyam.eu/img/ill_jelentkez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953500" cy="134076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4825008" y="1340768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1. helyen</a:t>
            </a:r>
            <a:endParaRPr lang="hu-HU" sz="4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25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3989"/>
            <a:ext cx="9144000" cy="9048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30" y="3253627"/>
            <a:ext cx="3186119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92" y="2277056"/>
            <a:ext cx="3600400" cy="9368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C52DB5-B339-3655-7C0E-561C4B065C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636588"/>
            <a:ext cx="8229600" cy="636553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Felvételi pontszámítási VÁLTOZÁSOK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A8C51E-15DE-9963-B9C0-244A1B50E86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9512" y="1844675"/>
            <a:ext cx="8784976" cy="43767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9C4426E-D926-D372-6FEB-5AB0167F8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20"/>
            <a:ext cx="9144000" cy="636553"/>
          </a:xfrm>
          <a:prstGeom prst="rect">
            <a:avLst/>
          </a:prstGeom>
        </p:spPr>
      </p:pic>
      <p:graphicFrame>
        <p:nvGraphicFramePr>
          <p:cNvPr id="6" name="Objektum 5">
            <a:extLst>
              <a:ext uri="{FF2B5EF4-FFF2-40B4-BE49-F238E27FC236}">
                <a16:creationId xmlns:a16="http://schemas.microsoft.com/office/drawing/2014/main" id="{730D54F0-4663-B988-4361-4CC4FB6D4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77637"/>
              </p:ext>
            </p:extLst>
          </p:nvPr>
        </p:nvGraphicFramePr>
        <p:xfrm>
          <a:off x="0" y="1124744"/>
          <a:ext cx="9143999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20080" imgH="5667480" progId="Acrobat.Document.DC">
                  <p:embed/>
                </p:oleObj>
              </mc:Choice>
              <mc:Fallback>
                <p:oleObj name="Acrobat Document" r:id="rId4" imgW="8020080" imgH="5667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24744"/>
                        <a:ext cx="9143999" cy="573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335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9D9AD9-DE50-7A44-A97C-F964EA79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 A PONTSZÁMÍTÁSBAN </a:t>
            </a:r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2F52E2E-E9E0-C14B-2478-19558DD0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27</a:t>
            </a:fld>
            <a:endParaRPr lang="hu-HU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B3E23C4-DC65-2318-A1C4-A97464064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7762" y="2424906"/>
            <a:ext cx="3419475" cy="287655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699D7468-DA11-3FB1-C562-1639759F9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4320480" cy="4862265"/>
          </a:xfrm>
        </p:spPr>
        <p:txBody>
          <a:bodyPr>
            <a:normAutofit fontScale="85000" lnSpcReduction="20000"/>
          </a:bodyPr>
          <a:lstStyle/>
          <a:p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meghatározhatnak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középiskolai eredményekhez egy ötödik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középiskolai tantárgyat,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az érettségi átlaghoz egy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vizsgatárgyat: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BÁRMELYIK ÉRETTSÉGI TÁRGY lehet!</a:t>
            </a:r>
          </a:p>
          <a:p>
            <a:pPr algn="just"/>
            <a:endParaRPr lang="hu-H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intézmények szakonként határozzák meg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érettségi pont számításához szükséges két érettségi tárgy esetében a figyelembe vehető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tárgyakat és azok szintjét.</a:t>
            </a:r>
          </a:p>
          <a:p>
            <a:pPr algn="just"/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és a középszintű érettségi eredmény átszámítása: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emelt szintű érettségi = 100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középszintű eredmény = 67 pont</a:t>
            </a:r>
          </a:p>
          <a:p>
            <a:pPr algn="just"/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PONT</a:t>
            </a: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intézményi pontok körét a felsőoktatási intézmények határozzák meg.</a:t>
            </a:r>
          </a:p>
          <a:p>
            <a:pPr algn="just"/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2024-től az intézmények meghatározhatnak szakonként minimum ponthatárt! </a:t>
            </a:r>
            <a:r>
              <a:rPr lang="hu-HU" sz="1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NINCS MINIMUM PONTHATÁR!</a:t>
            </a:r>
          </a:p>
          <a:p>
            <a:pPr algn="just"/>
            <a:endParaRPr lang="hu-HU" sz="11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Pontszámítás a 2024. évi felsőoktatási felvételi eljárások során</a:t>
            </a:r>
          </a:p>
          <a:p>
            <a:pPr lvl="1" algn="just"/>
            <a:r>
              <a:rPr lang="hu-H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Tanulmányi pont, érettségi pont, intézményi pont</a:t>
            </a:r>
          </a:p>
          <a:p>
            <a:pPr algn="just"/>
            <a:r>
              <a:rPr lang="hu-H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https://www.felvi.hu/felveteli/jelentkezes/felveteli_tajekoztato/FFT_2023K/8_tablazatok/pontszamitas2024</a:t>
            </a:r>
          </a:p>
          <a:p>
            <a:pPr algn="just"/>
            <a:endParaRPr lang="hu-H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2898BD7-B949-8196-80B2-1C113053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28</a:t>
            </a:fld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E128B8E-6EFB-742A-1C80-61DCEAA0C168}"/>
              </a:ext>
            </a:extLst>
          </p:cNvPr>
          <p:cNvSpPr txBox="1"/>
          <p:nvPr/>
        </p:nvSpPr>
        <p:spPr>
          <a:xfrm>
            <a:off x="179512" y="-99392"/>
            <a:ext cx="8784976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sz="2800" b="1" dirty="0"/>
              <a:t>Pontszámítás</a:t>
            </a:r>
          </a:p>
          <a:p>
            <a:endParaRPr lang="hu-HU" dirty="0"/>
          </a:p>
          <a:p>
            <a:r>
              <a:rPr lang="hu-HU" sz="2400" dirty="0"/>
              <a:t>Az alap- és osztatlan képzésre, valamint felsőoktatási szakképzésre jelentkezők felvételi </a:t>
            </a:r>
            <a:r>
              <a:rPr lang="hu-HU" sz="2400" dirty="0" err="1"/>
              <a:t>összpontszáma</a:t>
            </a:r>
            <a:r>
              <a:rPr lang="hu-HU" sz="2400" dirty="0"/>
              <a:t> kiszámítható:</a:t>
            </a:r>
          </a:p>
          <a:p>
            <a:endParaRPr lang="hu-HU" sz="2400" dirty="0"/>
          </a:p>
          <a:p>
            <a:r>
              <a:rPr lang="hu-HU" sz="2400" dirty="0"/>
              <a:t>    a középiskolai osztályzataikból,</a:t>
            </a:r>
          </a:p>
          <a:p>
            <a:r>
              <a:rPr lang="hu-HU" sz="2400" dirty="0"/>
              <a:t>    az érettségi eredményükből,</a:t>
            </a:r>
          </a:p>
          <a:p>
            <a:r>
              <a:rPr lang="hu-HU" sz="2400" dirty="0"/>
              <a:t>    vagy felsőfokú vagy felsőoktatási szakképzésben szerzett   oklevelükből.</a:t>
            </a:r>
          </a:p>
          <a:p>
            <a:endParaRPr lang="hu-HU" sz="2400" dirty="0"/>
          </a:p>
          <a:p>
            <a:r>
              <a:rPr lang="hu-HU" sz="2400" dirty="0"/>
              <a:t>Ezekből összesen 400 pont szerezhető, amelyhez még hozzáadják az ún. </a:t>
            </a:r>
            <a:r>
              <a:rPr lang="hu-HU" sz="2400" dirty="0">
                <a:hlinkClick r:id="rId3"/>
              </a:rPr>
              <a:t>intézményi pontokat</a:t>
            </a:r>
            <a:r>
              <a:rPr lang="hu-HU" sz="2400" dirty="0"/>
              <a:t> (</a:t>
            </a:r>
            <a:r>
              <a:rPr lang="hu-HU" sz="2400" dirty="0" err="1"/>
              <a:t>max</a:t>
            </a:r>
            <a:r>
              <a:rPr lang="hu-HU" sz="2400" dirty="0"/>
              <a:t>. 100 pont).</a:t>
            </a:r>
          </a:p>
          <a:p>
            <a:endParaRPr lang="hu-HU" sz="2400" dirty="0"/>
          </a:p>
          <a:p>
            <a:r>
              <a:rPr lang="hu-HU" sz="2400" dirty="0"/>
              <a:t>Az igazolt eredmények alapján többféle módon is megtörténik a pontszámítás (ezeket jogszabály határozza meg), és a felvételi </a:t>
            </a:r>
            <a:r>
              <a:rPr lang="hu-HU" sz="2400" dirty="0" err="1"/>
              <a:t>összpontszám</a:t>
            </a:r>
            <a:r>
              <a:rPr lang="hu-HU" sz="2400" dirty="0"/>
              <a:t> meghatározásakor automatikusan a jelentkező számára legkedvezőbbet veszik figyelembe.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979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0C57FA3-AE95-1ED8-5816-81F35DB3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3400" b="1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Alap- és osztatlan képzések esetén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3400" b="0" i="0" u="none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        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DBCD06-3A02-354D-8A20-AFA6E571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17638"/>
            <a:ext cx="70443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B6BCC15-0A65-8A1E-6C90-67D556EE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561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>
          <a:xfrm>
            <a:off x="482419" y="877491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Elektronikus ügyintézés, jelentkezés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>
          <a:xfrm>
            <a:off x="251520" y="1087256"/>
            <a:ext cx="8640960" cy="5747742"/>
          </a:xfrm>
          <a:noFill/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hu-HU" alt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felsőoktatási felvételi eljárás során arra kell törekedni, hogy mindent elektronikusan intézzen a jelentkező, elfeledve a papír alapú ügyintézést.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 benyújtásához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Ügyfélkapu regisztráció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szükséges, és az E-felvételi felületére is csak az </a:t>
            </a:r>
            <a:r>
              <a:rPr lang="hu-H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Ügyfélkapun keresztül lehet belépni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Felvi.hu-n az E-felvételi menüpontban válassza ki a megfelelő eljárást,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megjelenő Központi Azonosítási Ügynök szolgáltatáson keresztül lépjen be az Ügyfélkapu felhasználónevével és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jelszavával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1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sikeres belépést követően megnyílik az E-felvételi, ahol adja meg a rendszer használatához szükséges biztonsági kódját.</a:t>
            </a:r>
          </a:p>
          <a:p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személyes adatait és a lakcímét a rendszer az Ügyfélkapun keresztül történt azonosításnak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köszönhetően automatikusan átveszi a központi nyilvántartásból, </a:t>
            </a:r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tehát ezeket az adatokat az E-felvételi felületén nem tudja módosítani.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 ellenőrzés során helytelen személyes és lakcím adatokat lát, akkor </a:t>
            </a:r>
            <a:r>
              <a:rPr lang="hu-H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javításáról kormányablakban, okmányirodában tud intézkedni.</a:t>
            </a:r>
          </a:p>
          <a:p>
            <a:pPr>
              <a:spcBef>
                <a:spcPts val="1200"/>
              </a:spcBef>
            </a:pPr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 lehet megnézni és ellenőrizni minden jelentkezőnek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róla rögzített adatokat,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benyújtott dokumentumai státuszát,</a:t>
            </a:r>
          </a:p>
          <a:p>
            <a:pPr lvl="1"/>
            <a:r>
              <a:rPr lang="hu-HU" alt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pontszámait, beleértve a többletpontokat is,</a:t>
            </a:r>
          </a:p>
          <a:p>
            <a:pPr lvl="1"/>
            <a:r>
              <a:rPr lang="hu-HU" alt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besorolási döntés</a:t>
            </a:r>
            <a:r>
              <a:rPr lang="hu-HU" alt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(ezen található, hogy milyen sorrendben jelentkezett, amennyiben első helyen jelölte a KRE-ÁJK-át akkor ezzel a dokumentummal tudja igazolni!!!  Amikor megkapja mentse le, nyomtassa ki, a bizonyítás Önt terheli! Később nem tudja beszerezni (ez az információ nekünk nincs meg)!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3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04"/>
            <a:ext cx="9144000" cy="7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1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A13D29D5-296C-10D5-A515-AFB8543D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3400" b="1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Felsőoktatási szakképzés esetén</a:t>
            </a:r>
          </a:p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3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         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191965-6B8F-5259-A91F-4FF4A11F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655" y="1600200"/>
            <a:ext cx="721269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BD38DDD-A3CC-A764-074A-9A882F59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737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6AFF459-8CDD-C7CE-C09F-E3E2F3587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Ötfokozatú skála, ahol 5 a legjobb eredmény; ebben az esetben a 2005 előtti magyar érettségi értékelés átváltási módszere kerül alkalmazásra.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2C88FE7-06DC-663F-5B87-142331F4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31</a:t>
            </a:fld>
            <a:endParaRPr lang="hu-HU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69EDFB86-D860-E46B-B419-408C719C9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91811"/>
              </p:ext>
            </p:extLst>
          </p:nvPr>
        </p:nvGraphicFramePr>
        <p:xfrm>
          <a:off x="898759" y="1600200"/>
          <a:ext cx="7346482" cy="4525967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</a:tblPr>
              <a:tblGrid>
                <a:gridCol w="2070740">
                  <a:extLst>
                    <a:ext uri="{9D8B030D-6E8A-4147-A177-3AD203B41FA5}">
                      <a16:colId xmlns:a16="http://schemas.microsoft.com/office/drawing/2014/main" val="1401898970"/>
                    </a:ext>
                  </a:extLst>
                </a:gridCol>
                <a:gridCol w="2123431">
                  <a:extLst>
                    <a:ext uri="{9D8B030D-6E8A-4147-A177-3AD203B41FA5}">
                      <a16:colId xmlns:a16="http://schemas.microsoft.com/office/drawing/2014/main" val="1997015800"/>
                    </a:ext>
                  </a:extLst>
                </a:gridCol>
                <a:gridCol w="3152311">
                  <a:extLst>
                    <a:ext uri="{9D8B030D-6E8A-4147-A177-3AD203B41FA5}">
                      <a16:colId xmlns:a16="http://schemas.microsoft.com/office/drawing/2014/main" val="180739090"/>
                    </a:ext>
                  </a:extLst>
                </a:gridCol>
              </a:tblGrid>
              <a:tr h="1501555"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Ötfokozatú értékelés</a:t>
                      </a:r>
                    </a:p>
                  </a:txBody>
                  <a:tcPr marL="207662" marR="159740" marT="159740" marB="159740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Átszámított százalékos eredmény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cap="none" spc="0">
                          <a:solidFill>
                            <a:schemeClr val="bg1"/>
                          </a:solidFill>
                        </a:rPr>
                        <a:t>Középszintű eredmény a 2/3-os átváltás követően</a:t>
                      </a:r>
                    </a:p>
                  </a:txBody>
                  <a:tcPr marL="207662" marR="159740" marT="159740" marB="15974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775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7093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6906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207662" marR="159740" marT="159740" marB="159740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59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602860"/>
                  </a:ext>
                </a:extLst>
              </a:tr>
              <a:tr h="756103"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cap="none" spc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207662" marR="159740" marT="159740" marB="159740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1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46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07C090D-65CB-CA09-6ED2-0DDE6AD90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7046" y="692696"/>
            <a:ext cx="9345038" cy="5256584"/>
          </a:xfr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40ABEAD-04D7-776B-B4C3-122BC6AB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5318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C51317-878F-68F9-9DDC-0E8CA1F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33</a:t>
            </a:fld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F8A21F32-0342-CDCA-524F-68EBFAB8D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81164"/>
              </p:ext>
            </p:extLst>
          </p:nvPr>
        </p:nvGraphicFramePr>
        <p:xfrm>
          <a:off x="35496" y="3007513"/>
          <a:ext cx="374441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1550014020"/>
                    </a:ext>
                  </a:extLst>
                </a:gridCol>
                <a:gridCol w="998512">
                  <a:extLst>
                    <a:ext uri="{9D8B030D-6E8A-4147-A177-3AD203B41FA5}">
                      <a16:colId xmlns:a16="http://schemas.microsoft.com/office/drawing/2014/main" val="782110778"/>
                    </a:ext>
                  </a:extLst>
                </a:gridCol>
                <a:gridCol w="873696">
                  <a:extLst>
                    <a:ext uri="{9D8B030D-6E8A-4147-A177-3AD203B41FA5}">
                      <a16:colId xmlns:a16="http://schemas.microsoft.com/office/drawing/2014/main" val="979860222"/>
                    </a:ext>
                  </a:extLst>
                </a:gridCol>
              </a:tblGrid>
              <a:tr h="321585"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Érettség bizonyítvány/tanúsítvány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74923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magyar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56819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történelem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69%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93396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57%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470060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angol nyelv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85%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03888"/>
                  </a:ext>
                </a:extLst>
              </a:tr>
              <a:tr h="321585">
                <a:tc>
                  <a:txBody>
                    <a:bodyPr/>
                    <a:lstStyle/>
                    <a:p>
                      <a:r>
                        <a:rPr lang="hu-HU" dirty="0"/>
                        <a:t>informatika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79%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613733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66707CDD-5F6E-9A3B-15DB-85E26E1E8C7F}"/>
              </a:ext>
            </a:extLst>
          </p:cNvPr>
          <p:cNvSpPr txBox="1"/>
          <p:nvPr/>
        </p:nvSpPr>
        <p:spPr>
          <a:xfrm>
            <a:off x="395536" y="1196752"/>
            <a:ext cx="842493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u="sng" dirty="0"/>
              <a:t>Érettségi vizsgatárgyak:</a:t>
            </a:r>
          </a:p>
          <a:p>
            <a:pPr algn="ctr"/>
            <a:r>
              <a:rPr lang="hu-HU" dirty="0"/>
              <a:t>A felsőoktatási intézmények által eltérő módon meghatározott érettségi vizsgatárgyak közül két tárgy, a meghatározott szinten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AC44F9D-B3ED-37F0-7A76-AF4BCA454CDB}"/>
              </a:ext>
            </a:extLst>
          </p:cNvPr>
          <p:cNvSpPr txBox="1"/>
          <p:nvPr/>
        </p:nvSpPr>
        <p:spPr>
          <a:xfrm>
            <a:off x="179512" y="14799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Példa – érettségi pontok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46E3DBF-06E3-9EC3-3ECD-220E91F93E00}"/>
              </a:ext>
            </a:extLst>
          </p:cNvPr>
          <p:cNvSpPr txBox="1"/>
          <p:nvPr/>
        </p:nvSpPr>
        <p:spPr>
          <a:xfrm>
            <a:off x="2411760" y="5202073"/>
            <a:ext cx="2016224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középszint: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85%=</a:t>
            </a:r>
            <a:r>
              <a:rPr lang="hu-HU" sz="24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400" dirty="0">
                <a:solidFill>
                  <a:schemeClr val="bg1"/>
                </a:solidFill>
              </a:rPr>
              <a:t> pont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AE8F6F6-50F3-0DF8-FE7E-17D0CD6E4B26}"/>
              </a:ext>
            </a:extLst>
          </p:cNvPr>
          <p:cNvSpPr txBox="1"/>
          <p:nvPr/>
        </p:nvSpPr>
        <p:spPr>
          <a:xfrm>
            <a:off x="5580112" y="2922284"/>
            <a:ext cx="2952328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69+</a:t>
            </a:r>
            <a:r>
              <a:rPr lang="hu-HU" sz="2800" dirty="0">
                <a:solidFill>
                  <a:schemeClr val="bg1"/>
                </a:solidFill>
                <a:highlight>
                  <a:srgbClr val="FF0000"/>
                </a:highlight>
              </a:rPr>
              <a:t>57</a:t>
            </a:r>
            <a:r>
              <a:rPr lang="hu-HU" sz="2800" dirty="0">
                <a:solidFill>
                  <a:schemeClr val="bg1"/>
                </a:solidFill>
              </a:rPr>
              <a:t>=126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603BEBD-0071-E008-06A4-C52CC17D411A}"/>
              </a:ext>
            </a:extLst>
          </p:cNvPr>
          <p:cNvSpPr txBox="1"/>
          <p:nvPr/>
        </p:nvSpPr>
        <p:spPr>
          <a:xfrm>
            <a:off x="4788024" y="4331540"/>
            <a:ext cx="435597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Érettségi pont: 126</a:t>
            </a:r>
          </a:p>
        </p:txBody>
      </p:sp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79F799E2-E30C-7C2C-52F7-9EF300ACA704}"/>
              </a:ext>
            </a:extLst>
          </p:cNvPr>
          <p:cNvSpPr/>
          <p:nvPr/>
        </p:nvSpPr>
        <p:spPr>
          <a:xfrm>
            <a:off x="6804248" y="3573016"/>
            <a:ext cx="432048" cy="66191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15CCB9BC-7B64-010D-C1B0-5C9B1068C962}"/>
              </a:ext>
            </a:extLst>
          </p:cNvPr>
          <p:cNvSpPr/>
          <p:nvPr/>
        </p:nvSpPr>
        <p:spPr>
          <a:xfrm rot="19853570">
            <a:off x="3870054" y="3384249"/>
            <a:ext cx="1728192" cy="52322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jobbra mutató 12">
            <a:extLst>
              <a:ext uri="{FF2B5EF4-FFF2-40B4-BE49-F238E27FC236}">
                <a16:creationId xmlns:a16="http://schemas.microsoft.com/office/drawing/2014/main" id="{2286DC18-A608-BACD-5453-046FFA4271A7}"/>
              </a:ext>
            </a:extLst>
          </p:cNvPr>
          <p:cNvSpPr/>
          <p:nvPr/>
        </p:nvSpPr>
        <p:spPr>
          <a:xfrm rot="6571211">
            <a:off x="1978149" y="2985007"/>
            <a:ext cx="1716757" cy="11784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51C49C32-6421-265F-FD7B-BA7353E1B2A1}"/>
              </a:ext>
            </a:extLst>
          </p:cNvPr>
          <p:cNvSpPr/>
          <p:nvPr/>
        </p:nvSpPr>
        <p:spPr>
          <a:xfrm rot="6001623" flipV="1">
            <a:off x="1678558" y="3409735"/>
            <a:ext cx="2395887" cy="8152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058ED19-6E43-90EB-AE82-91804765D21C}"/>
              </a:ext>
            </a:extLst>
          </p:cNvPr>
          <p:cNvSpPr txBox="1"/>
          <p:nvPr/>
        </p:nvSpPr>
        <p:spPr>
          <a:xfrm>
            <a:off x="5940152" y="404664"/>
            <a:ext cx="3024336" cy="400110"/>
          </a:xfrm>
          <a:prstGeom prst="rect">
            <a:avLst/>
          </a:prstGeom>
          <a:solidFill>
            <a:srgbClr val="FDF5D8"/>
          </a:solidFill>
          <a:ln>
            <a:solidFill>
              <a:srgbClr val="33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jogász</a:t>
            </a:r>
          </a:p>
        </p:txBody>
      </p:sp>
    </p:spTree>
    <p:extLst>
      <p:ext uri="{BB962C8B-B14F-4D97-AF65-F5344CB8AC3E}">
        <p14:creationId xmlns:p14="http://schemas.microsoft.com/office/powerpoint/2010/main" val="116788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F83E9FE-55F2-BB71-037D-B739B8C0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34</a:t>
            </a:fld>
            <a:endParaRPr lang="hu-HU" dirty="0"/>
          </a:p>
        </p:txBody>
      </p:sp>
      <p:graphicFrame>
        <p:nvGraphicFramePr>
          <p:cNvPr id="3" name="Objektum 2">
            <a:extLst>
              <a:ext uri="{FF2B5EF4-FFF2-40B4-BE49-F238E27FC236}">
                <a16:creationId xmlns:a16="http://schemas.microsoft.com/office/drawing/2014/main" id="{B7F61E2E-6389-DE14-5946-F9346CBA1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" y="1"/>
          <a:ext cx="91085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030199" imgH="11639417" progId="Excel.Sheet.12">
                  <p:embed/>
                </p:oleObj>
              </mc:Choice>
              <mc:Fallback>
                <p:oleObj name="Worksheet" r:id="rId3" imgW="12030199" imgH="11639417" progId="Excel.Sheet.12">
                  <p:embed/>
                  <p:pic>
                    <p:nvPicPr>
                      <p:cNvPr id="3" name="Objektum 2">
                        <a:extLst>
                          <a:ext uri="{FF2B5EF4-FFF2-40B4-BE49-F238E27FC236}">
                            <a16:creationId xmlns:a16="http://schemas.microsoft.com/office/drawing/2014/main" id="{B7F61E2E-6389-DE14-5946-F9346CBA1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91085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050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0FDF17-4E85-7318-479C-D1D645EC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b="1" kern="1200" dirty="0">
                <a:latin typeface="+mj-lt"/>
                <a:ea typeface="+mj-ea"/>
                <a:cs typeface="+mj-cs"/>
              </a:rPr>
              <a:t>Dokumentum feltöltése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E9BAF9A-82CD-258D-47B4-C6E9A69E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35</a:t>
            </a:fld>
            <a:endParaRPr lang="hu-HU"/>
          </a:p>
        </p:txBody>
      </p:sp>
      <p:graphicFrame>
        <p:nvGraphicFramePr>
          <p:cNvPr id="11" name="Szövegdoboz 3">
            <a:extLst>
              <a:ext uri="{FF2B5EF4-FFF2-40B4-BE49-F238E27FC236}">
                <a16:creationId xmlns:a16="http://schemas.microsoft.com/office/drawing/2014/main" id="{00D9FEDB-E254-2ABC-FD6A-E0D8A17375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180341"/>
              </p:ext>
            </p:extLst>
          </p:nvPr>
        </p:nvGraphicFramePr>
        <p:xfrm>
          <a:off x="436880" y="16240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704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185453-10B3-4540-221A-F8247BF6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u-HU" sz="3200" b="1" kern="1200" dirty="0">
                <a:latin typeface="+mj-lt"/>
                <a:ea typeface="+mj-ea"/>
                <a:cs typeface="+mj-cs"/>
              </a:rPr>
              <a:t>Dokumentum feltöltése 2.</a:t>
            </a:r>
            <a:endParaRPr lang="en-US" sz="3200" dirty="0"/>
          </a:p>
        </p:txBody>
      </p:sp>
      <p:pic>
        <p:nvPicPr>
          <p:cNvPr id="3" name="Tartalom helye 2">
            <a:extLst>
              <a:ext uri="{FF2B5EF4-FFF2-40B4-BE49-F238E27FC236}">
                <a16:creationId xmlns:a16="http://schemas.microsoft.com/office/drawing/2014/main" id="{72D4AC96-982E-52FB-C963-4B67298BF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5957812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A9005BC-399D-A6C1-7E67-75AD7C6C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284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CCCAD3-DA22-B95E-E143-12C19B41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z="4400" b="1" kern="1200" dirty="0">
                <a:latin typeface="+mj-lt"/>
                <a:ea typeface="+mj-ea"/>
                <a:cs typeface="+mj-cs"/>
              </a:rPr>
              <a:t>Dokumentum feltöltése 3.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FDE271-7985-0DFF-D750-70129A13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 mentést követően létre nyílik lehetőség a dokumentum feltöltésére.</a:t>
            </a:r>
            <a:endParaRPr lang="hu-HU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FA3B821-6A45-33E4-C650-1F694425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37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0D3CEC-9D64-19EC-C6E6-CC40207F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40264"/>
            <a:ext cx="8712968" cy="25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59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5E4703A-3324-B0F3-F700-3EA3399A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hu-HU" sz="3200" b="1" kern="1200" dirty="0">
                <a:latin typeface="+mj-lt"/>
                <a:ea typeface="+mj-ea"/>
                <a:cs typeface="+mj-cs"/>
              </a:rPr>
              <a:t>Dokumentum feltöltése 4.</a:t>
            </a:r>
            <a:endParaRPr lang="en-US" sz="3200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A96E654-E1BE-63E6-DAF0-5D8D97A7E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613574"/>
            <a:ext cx="8856983" cy="5890666"/>
          </a:xfrm>
          <a:noFill/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BB9B496-B7CD-A0CF-23E6-AF327C2F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E56EF6-3A89-418D-9A1F-1EFE544F5C7D}" type="slidenum">
              <a:rPr lang="hu-HU" smtClean="0"/>
              <a:pPr>
                <a:spcAft>
                  <a:spcPts val="600"/>
                </a:spcAft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60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51520" y="877491"/>
            <a:ext cx="8712968" cy="4632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2024. évi jelentkezés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9144000" cy="4871566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2024. évi általános felsőoktatási felvételi eljárásban 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legfeljebb hat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jelentkezési hely jelölhető meg.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jelentkezési helynek számít, ha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ugyanazon jelentkezési hely mindkét finanszírozási formáját megjelöli, vagyis, ha az intézmény, a kar, a szak, a képzési szint, a munkarend, a képzés helye és nyelve is azonos,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a finanszírozási forma tér el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természetesen </a:t>
            </a:r>
            <a:r>
              <a:rPr lang="hu-H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külön sorban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kell feltüntetni, vagyis a jelentkezéskor maximum tizenkét sor tölthető ki.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jelentkezési határidő után új képzést már nem lehet megjelölni!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magában foglalja a jelentkezéskor megadott jelentkezési hely bármely adatának (intézmény, kar, szint, szak, munkarend, szakirány, meghirdetés nyelve) módosítását is!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kivétel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egy meglévő jelentkezés mellé annak addig meg nem jelölt másik finanszírozási formáját szeretné utólag hozzáadni (azaz a két sor kizárólag a finanszírozási formában tér el).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egy adott középiskolai tantárgyból újra szeretne emelt, vagy középszintű érettségi vizsgát tenni, akkor az érettségi vizsgára külön kell jelentkezni. 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www.oktatas.hu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Határideje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május-júniusi vizsgaidőszak esetén</a:t>
            </a:r>
            <a:r>
              <a:rPr lang="hu-HU" altLang="hu-H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15.</a:t>
            </a:r>
            <a:endParaRPr lang="hu-HU" altLang="hu-HU" sz="20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7E56EF6-3A89-418D-9A1F-1EFE544F5C7D}" type="slidenum">
              <a:rPr lang="hu-HU" smtClean="0"/>
              <a:pPr/>
              <a:t>4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0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CE3DEF-6741-C82D-16A7-B7553AF5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1627"/>
            <a:ext cx="8229600" cy="365125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nyerhet felvételt?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3BE11D-D163-0AA8-D1B3-C237A8F5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152"/>
            <a:ext cx="7931224" cy="4725159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hu-HU" altLang="hu-HU" sz="1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 legalább egy jelentkezési helyre a jelentkezési határidőig </a:t>
            </a: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február 15.</a:t>
            </a: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valamint a hitelesítést a megadott határidőig elvégezte az ügyfélkapu felületén (</a:t>
            </a:r>
            <a:r>
              <a:rPr lang="hu-HU" altLang="hu-H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</a:t>
            </a: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15.</a:t>
            </a: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hu-HU" alt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Érvényes</a:t>
            </a:r>
            <a:r>
              <a:rPr lang="hu-HU" altLang="hu-H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jelentkezést nyújt be (</a:t>
            </a:r>
            <a:r>
              <a:rPr lang="hu-HU" altLang="hu-H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hu-HU" alt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képzésre lehet jelentkezni)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alt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Továbbtanuláshoz 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előképzettséggel, végzettséggel </a:t>
            </a: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rendelkezik, továbbá</a:t>
            </a:r>
          </a:p>
          <a:p>
            <a:pPr marL="45720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17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előírt érettségi vizsgatárgyakat teljesítette,</a:t>
            </a:r>
          </a:p>
          <a:p>
            <a:pPr marL="457200" lvl="1" indent="0" algn="just">
              <a:spcBef>
                <a:spcPts val="0"/>
              </a:spcBef>
              <a:buNone/>
              <a:defRPr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adott szaknál 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megjelölt tárgy(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(</a:t>
            </a: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érettségi vizsgát letette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spcBef>
                <a:spcPts val="0"/>
              </a:spcBef>
              <a:buNone/>
              <a:defRPr/>
            </a:pPr>
            <a:endParaRPr lang="hu-HU" altLang="hu-H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Eléri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</a:t>
            </a:r>
            <a:r>
              <a:rPr lang="hu-H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esetlegesen megadott intézményi minimum ponthatárt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adott képzésen az intézmények által megadott kapacitásszám és a jelentkezők számának függvényében </a:t>
            </a:r>
            <a:r>
              <a:rPr lang="hu-H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 július 24-én </a:t>
            </a:r>
            <a:r>
              <a:rPr lang="hu-H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megállapított felvételi pontszámot</a:t>
            </a:r>
            <a:r>
              <a:rPr 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hu-H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hu-HU" altLang="hu-H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 az adott szakon meghatározott </a:t>
            </a:r>
            <a:r>
              <a:rPr lang="hu-HU" altLang="hu-H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egyéb feltételeknek</a:t>
            </a:r>
            <a:r>
              <a:rPr lang="hu-HU" altLang="hu-H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3845ED-AE2B-7BB0-A521-BD84F18B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32344D2-61B0-1199-F1BC-B2E98481A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A404E1-013A-003D-3BA1-95B2BB96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385"/>
            <a:ext cx="8229600" cy="769769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kell feltölteni az alábbi dokumentumokat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3847D0-16CD-A357-D60D-8433852E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2152"/>
            <a:ext cx="8229600" cy="494118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2003. január 1. után megszerzett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államilag elismert nyelvvizsgák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elektronikus jelentkezés során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bizonyítvány adatainak megadása kötelező az E-felvételi-ben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(nyelv megnevezése, foka, típusa, bizonyítvány száma, anyakönyvi szám). Az államilag elismert nyelvvizsga-bizonyítvány hitelességének az ellenőrzése a nyelvvizsgák nyelvvizsga-anyakönyveinek nyilvántartásából történik.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2006. január 1. után kibocsátott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rendszerű érettségi bizonyítványban és érettségi tanúsítvány(ok)</a:t>
            </a:r>
            <a:r>
              <a:rPr lang="hu-H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szereplő érettségi vizsgaeredményeket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Hivatal a köznevelés információs rendszeréből elektronikus úton veszi át.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2006. február 1. után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felsőoktatási intézményben szerzett,</a:t>
            </a: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felsőfokú végzettséget igazoló oklevelet</a:t>
            </a: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adatokat az Oktatási Hivatal elektronikus úton veszi át a felsőoktatás 	információs rendszeréből.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 előző dátumok figyelembe vételével van/lesz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nyelvvizsga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eredménye, illetve olyan </a:t>
            </a:r>
            <a:r>
              <a:rPr 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oklevele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amelyet nem lát majd az E-felvételi rendszerben, illetve eltérést tapasztal, az e-ügyintézés keretében </a:t>
            </a:r>
            <a:r>
              <a:rPr lang="hu-H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 feltöltésével tudja jelezni.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5051E2C-DB69-E463-6E19-012FF81D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7223BDB-D038-F14B-3D92-C0A9D63EE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768ED5-61C6-080C-43D5-50C68D18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 feltöltése</a:t>
            </a:r>
            <a:endParaRPr lang="hu-HU" sz="2800" dirty="0">
              <a:solidFill>
                <a:srgbClr val="E4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4648C3-5244-94DD-06B7-B04E6DA1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Előzőekben említett dátumoknál korábban kiállított dokumentum(ok) esetében azok oldalait értékelhető minőségben másolja/szkennelje/fényképezze le, azon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jól olvashatóan látszódjon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tulajdonosának neve, a végzettség, a záradék, az azonosításához szükséges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szám, dátum, pecsét és aláírás.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jelentkezéshez szükséges dokumentumok elektronikus (szkennelt) példányát </a:t>
            </a:r>
            <a:r>
              <a:rPr lang="hu-HU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vagy pdf formátum</a:t>
            </a: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csatolja.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bármely iraton </a:t>
            </a:r>
            <a:r>
              <a:rPr lang="hu-H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eltér a neve a jelenlegi viselt nevétől, a névváltozást igazoló okiratot/dokumentumot is töltse fel.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E83D61-111A-ED03-5055-0AA6EB76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E346188-3994-B04F-913F-65EBF4587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806E07-083B-3190-D74F-E0B26F350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2386"/>
            <a:ext cx="8229600" cy="598382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 feltöltése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705884-5357-C4D7-B747-3316C7B16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hu-HU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külföldi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közoktatási vagy felsőoktatási intézmény államnyelvén kiállított </a:t>
            </a:r>
            <a:r>
              <a:rPr lang="hu-HU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benyújtása szükséges!</a:t>
            </a:r>
            <a:endParaRPr lang="hu-H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kell hiteles magyar nyelvű fordítást feltölteni,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ha a külföldi közhiteles dokumentumot </a:t>
            </a:r>
          </a:p>
          <a:p>
            <a:pPr marL="0" indent="0">
              <a:buNone/>
            </a:pP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(pl.: </a:t>
            </a:r>
            <a:r>
              <a:rPr lang="hu-H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bizonyítvány vagy felsőfokú oklevél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külföldi közoktatási vagy felsőoktatási intézmény </a:t>
            </a:r>
            <a:r>
              <a:rPr lang="hu-H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vagy angol vagy francia vagy német nyelven is kiállította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ezekből a nyelvekből </a:t>
            </a:r>
            <a:r>
              <a:rPr lang="hu-H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kétnyelvű a dokumentum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más esetben hiteles magyar nyelvű fordítást is fel kell tölteni!</a:t>
            </a:r>
          </a:p>
          <a:p>
            <a:pPr marL="0" indent="0">
              <a:buNone/>
            </a:pP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Amennyiben a felsőoktatási intézmény a pontszámításhoz – kötelezően benyújtandó 	</a:t>
            </a:r>
            <a:r>
              <a:rPr lang="hu-H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érettségi bizonyítvány vagy felsőfokú oklevél 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 – egyéb dokumentumot 	(</a:t>
            </a:r>
            <a:r>
              <a:rPr lang="hu-H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leckekönyv</a:t>
            </a: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kér, úgy az angol, német vagy francia nyelvű dokumentumok esetén is 	kötelező a fordítás benyújtása.</a:t>
            </a:r>
          </a:p>
          <a:p>
            <a:pPr marL="0" indent="0">
              <a:buNone/>
            </a:pPr>
            <a:endParaRPr lang="hu-HU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Hiteles fordításnak minősül:</a:t>
            </a:r>
            <a:endParaRPr lang="hu-H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Országos Fordító és Fordításhitelesítő Iroda hiteles fordítása vagy hitelesítési záradékával ellátott fordítás,</a:t>
            </a:r>
          </a:p>
          <a:p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külképviseleti szerv vagy magyar közjegyző hitelesítési záradékával ellátott fordítás,</a:t>
            </a:r>
          </a:p>
          <a:p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Unió valamely tagállamának belső joga szerint hitelesnek minősülő fordítás,</a:t>
            </a:r>
          </a:p>
          <a:p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ukrán nyelvű dokumentumoknál az ukrán közjegyző által hitelesített fordítás,</a:t>
            </a:r>
          </a:p>
          <a:p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szerb nyelvű dokumentumoknál a szerb közjegyző</a:t>
            </a:r>
          </a:p>
          <a:p>
            <a:pPr marL="0" indent="0">
              <a:buNone/>
            </a:pPr>
            <a:r>
              <a:rPr lang="hu-H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vagy bírósági fordító által hitelesített fordítás.</a:t>
            </a:r>
          </a:p>
          <a:p>
            <a:endParaRPr lang="hu-H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8E22AE5-6555-CE01-C8A8-E085A278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B6DFC99-C51B-9D28-6732-580FEAFA7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AB7B4A-6736-88D3-0F43-FF6220B9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47" y="771481"/>
            <a:ext cx="8229600" cy="569288"/>
          </a:xfrm>
        </p:spPr>
        <p:txBody>
          <a:bodyPr>
            <a:normAutofit/>
          </a:bodyPr>
          <a:lstStyle/>
          <a:p>
            <a:r>
              <a:rPr lang="hu-HU" sz="2800" b="1" dirty="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 feltöltése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187A6B-822D-8302-2EF5-3C0240E16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e-jelentkezés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véglegesítés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előtt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Dokumentumok </a:t>
            </a:r>
            <a:r>
              <a:rPr lang="hu-HU" sz="7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menüpont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ellenőrizze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 (már rendelkezésére álló) 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dokumentum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 feltöltött 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olvasható minőségben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illetve azt, hogy a dokumentumot </a:t>
            </a: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 terjedelmében 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csatolta! A felület csak a feltöltés sikerességének tényét igazolja vissza, azt azonban nem jelzi, hogy valóban a megfelelő dokumentumokat, ezek valamennyi oldalát teljes egészében és jól láthatóan töltötte-e fel!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ellenőrzés a jelentkező felelőssége!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endParaRPr lang="hu-H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fájlban egy típusú dokumentumot</a:t>
            </a:r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töltsön fel (pl. felsőfokú oklevél típusba csak oklevelet). Egy dokumentum (pl. oklevél) hitelességét dátum, pecsét és aláírás igazolja, ezért kérjük, hogy ezek legyenek láthatóak a feltöltés után is.</a:t>
            </a:r>
          </a:p>
          <a:p>
            <a:endParaRPr lang="hu-H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kiegészítő eljárási díjat banki átutalással egyenlítette ki, a sikeres tranzakcióról  szóló igazolást is csatolja.</a:t>
            </a:r>
          </a:p>
          <a:p>
            <a:endParaRPr lang="hu-HU" sz="1600" dirty="0"/>
          </a:p>
          <a:p>
            <a:pPr marL="0" indent="0" algn="ctr">
              <a:spcAft>
                <a:spcPts val="600"/>
              </a:spcAft>
              <a:buNone/>
            </a:pP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798C1CB-A3CA-8E00-4A13-A33A684B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6EF6-3A89-418D-9A1F-1EFE544F5C7D}" type="slidenum">
              <a:rPr lang="hu-HU" smtClean="0"/>
              <a:pPr/>
              <a:t>9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79E85A-88BF-A3CB-95FC-E93480F28F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6512</TotalTime>
  <Words>3752</Words>
  <Application>Microsoft Office PowerPoint</Application>
  <PresentationFormat>Diavetítés a képernyőre (4:3 oldalarány)</PresentationFormat>
  <Paragraphs>610</Paragraphs>
  <Slides>38</Slides>
  <Notes>34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38</vt:i4>
      </vt:variant>
    </vt:vector>
  </HeadingPairs>
  <TitlesOfParts>
    <vt:vector size="48" baseType="lpstr">
      <vt:lpstr>Aptos</vt:lpstr>
      <vt:lpstr>Arial</vt:lpstr>
      <vt:lpstr>Calibri</vt:lpstr>
      <vt:lpstr>Cambria</vt:lpstr>
      <vt:lpstr>Century Gothic</vt:lpstr>
      <vt:lpstr>Times New Roman</vt:lpstr>
      <vt:lpstr>Wingdings</vt:lpstr>
      <vt:lpstr>Office-téma</vt:lpstr>
      <vt:lpstr>Acrobat Document</vt:lpstr>
      <vt:lpstr>Worksheet</vt:lpstr>
      <vt:lpstr>Odafigyelés, emberarcú képzés! </vt:lpstr>
      <vt:lpstr>Hol lehet és kell tájékozódni, jelentkezni</vt:lpstr>
      <vt:lpstr>Elektronikus ügyintézés, jelentkezés</vt:lpstr>
      <vt:lpstr>A 2024. évi jelentkezés</vt:lpstr>
      <vt:lpstr>Ki nyerhet felvételt?</vt:lpstr>
      <vt:lpstr>NEM kell feltölteni az alábbi dokumentumokat</vt:lpstr>
      <vt:lpstr>Dokumentumok feltöltése</vt:lpstr>
      <vt:lpstr>Dokumentumok feltöltése</vt:lpstr>
      <vt:lpstr>Dokumentumok feltöltése</vt:lpstr>
      <vt:lpstr>PONTSZÁMÍTÁS BA (alapképzés) - Osztatlan képzés </vt:lpstr>
      <vt:lpstr>PONTSZÁMÍTÁS BA (alapképzés) - Osztatlan képzés </vt:lpstr>
      <vt:lpstr>Összpontszám</vt:lpstr>
      <vt:lpstr>Érettségi vizsgák - újból</vt:lpstr>
      <vt:lpstr>  Felsőoktatási felvételi szakmai vizsga - FFSZV változása </vt:lpstr>
      <vt:lpstr>Felsőoktatási felvételi szakmai vizsga - FFSZV</vt:lpstr>
      <vt:lpstr>Intézményi pont – maximum 100 pont</vt:lpstr>
      <vt:lpstr>Intézményi pont – maximum 100 pont</vt:lpstr>
      <vt:lpstr>Intézményi pont – maximum 100 pont</vt:lpstr>
      <vt:lpstr> Érettségi vizsgakövetelmények a KRE ÁJK által meghirdetett Osztatlan képzésen (O)     </vt:lpstr>
      <vt:lpstr> Érettségi vizsgakövetelmények a KRE ÁJK által meghirdetett Alapképzésen (A)   </vt:lpstr>
      <vt:lpstr>Érettségi vizsgakövetelmények a KRE ÁJK által meghirdetett Felsőoktatási szakképzésen (F)</vt:lpstr>
      <vt:lpstr>ÁJK - KAPACITÁS – ÖNKÖLTSÉG 2024.</vt:lpstr>
      <vt:lpstr> Önköltség összege a 2024/2025. tanévben  jogviszonyt megkezdett hallgatóknak</vt:lpstr>
      <vt:lpstr>Képzéseinkről bővebben</vt:lpstr>
      <vt:lpstr>PowerPoint-bemutató</vt:lpstr>
      <vt:lpstr>Felvételi pontszámítási VÁLTOZÁSOK 2024</vt:lpstr>
      <vt:lpstr>VÁLTOZÁS A PONTSZÁMÍTÁSBAN 2024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Dokumentum feltöltése</vt:lpstr>
      <vt:lpstr>Dokumentum feltöltése 2.</vt:lpstr>
      <vt:lpstr>Dokumentum feltöltése 3.</vt:lpstr>
      <vt:lpstr>Dokumentum feltöltése 4.</vt:lpstr>
    </vt:vector>
  </TitlesOfParts>
  <Company>BKF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Felvételi információk</dc:title>
  <dc:creator>Szabó Katalin Zsuzsanna</dc:creator>
  <cp:lastModifiedBy>Vas Mária</cp:lastModifiedBy>
  <cp:revision>477</cp:revision>
  <cp:lastPrinted>2023-12-12T13:07:52Z</cp:lastPrinted>
  <dcterms:created xsi:type="dcterms:W3CDTF">2013-01-01T19:04:38Z</dcterms:created>
  <dcterms:modified xsi:type="dcterms:W3CDTF">2024-02-08T13:16:04Z</dcterms:modified>
</cp:coreProperties>
</file>